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2"/>
  </p:notesMasterIdLst>
  <p:sldIdLst>
    <p:sldId id="256" r:id="rId2"/>
    <p:sldId id="293" r:id="rId3"/>
    <p:sldId id="259" r:id="rId4"/>
    <p:sldId id="292" r:id="rId5"/>
    <p:sldId id="265" r:id="rId6"/>
    <p:sldId id="268" r:id="rId7"/>
    <p:sldId id="294" r:id="rId8"/>
    <p:sldId id="296" r:id="rId9"/>
    <p:sldId id="297" r:id="rId10"/>
    <p:sldId id="269" r:id="rId11"/>
    <p:sldId id="300" r:id="rId12"/>
    <p:sldId id="298" r:id="rId13"/>
    <p:sldId id="299" r:id="rId14"/>
    <p:sldId id="301" r:id="rId15"/>
    <p:sldId id="312" r:id="rId16"/>
    <p:sldId id="302" r:id="rId17"/>
    <p:sldId id="304" r:id="rId18"/>
    <p:sldId id="305" r:id="rId19"/>
    <p:sldId id="310" r:id="rId20"/>
    <p:sldId id="273" r:id="rId21"/>
    <p:sldId id="311" r:id="rId22"/>
    <p:sldId id="317" r:id="rId23"/>
    <p:sldId id="306" r:id="rId24"/>
    <p:sldId id="320" r:id="rId25"/>
    <p:sldId id="315" r:id="rId26"/>
    <p:sldId id="261" r:id="rId27"/>
    <p:sldId id="316" r:id="rId28"/>
    <p:sldId id="278" r:id="rId29"/>
    <p:sldId id="313" r:id="rId30"/>
    <p:sldId id="314" r:id="rId31"/>
    <p:sldId id="335" r:id="rId32"/>
    <p:sldId id="336" r:id="rId33"/>
    <p:sldId id="1262" r:id="rId34"/>
    <p:sldId id="318" r:id="rId35"/>
    <p:sldId id="321" r:id="rId36"/>
    <p:sldId id="332" r:id="rId37"/>
    <p:sldId id="322" r:id="rId38"/>
    <p:sldId id="334" r:id="rId39"/>
    <p:sldId id="290" r:id="rId40"/>
    <p:sldId id="323" r:id="rId4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55"/>
    <p:restoredTop sz="94666"/>
  </p:normalViewPr>
  <p:slideViewPr>
    <p:cSldViewPr snapToGrid="0" snapToObjects="1">
      <p:cViewPr varScale="1">
        <p:scale>
          <a:sx n="105" d="100"/>
          <a:sy n="105" d="100"/>
        </p:scale>
        <p:origin x="5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CB884F-2C30-ED47-99F2-DA5409B6228E}" type="datetimeFigureOut">
              <a:rPr lang="ru-RU" smtClean="0"/>
              <a:t>17.11.2020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93288B-4205-3445-8064-54A3DCA820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8382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43C3AFB1-1B69-0E44-B35D-DAF17DA83E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345B508-AD54-1C4C-8C2C-6FF2D4FCE5EB}"/>
              </a:ext>
            </a:extLst>
          </p:cNvPr>
          <p:cNvSpPr/>
          <p:nvPr/>
        </p:nvSpPr>
        <p:spPr>
          <a:xfrm>
            <a:off x="3937000" y="0"/>
            <a:ext cx="4457700" cy="2438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70DACD-F7C3-2C41-8D9E-54893916B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74" y="3370138"/>
            <a:ext cx="10657114" cy="893104"/>
          </a:xfrm>
          <a:prstGeom prst="rect">
            <a:avLst/>
          </a:prstGeom>
        </p:spPr>
        <p:txBody>
          <a:bodyPr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2205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екс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0668000" y="82626"/>
            <a:ext cx="988060" cy="906144"/>
          </a:xfrm>
          <a:custGeom>
            <a:avLst/>
            <a:gdLst/>
            <a:ahLst/>
            <a:cxnLst/>
            <a:rect l="l" t="t" r="r" b="b"/>
            <a:pathLst>
              <a:path w="988059" h="906144">
                <a:moveTo>
                  <a:pt x="883221" y="0"/>
                </a:moveTo>
                <a:lnTo>
                  <a:pt x="0" y="731558"/>
                </a:lnTo>
                <a:lnTo>
                  <a:pt x="16916" y="905840"/>
                </a:lnTo>
                <a:lnTo>
                  <a:pt x="987602" y="38201"/>
                </a:lnTo>
                <a:lnTo>
                  <a:pt x="883221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2620290" y="460980"/>
            <a:ext cx="680085" cy="680085"/>
          </a:xfrm>
          <a:custGeom>
            <a:avLst/>
            <a:gdLst/>
            <a:ahLst/>
            <a:cxnLst/>
            <a:rect l="l" t="t" r="r" b="b"/>
            <a:pathLst>
              <a:path w="680085" h="680085">
                <a:moveTo>
                  <a:pt x="339810" y="0"/>
                </a:moveTo>
                <a:lnTo>
                  <a:pt x="296422" y="2764"/>
                </a:lnTo>
                <a:lnTo>
                  <a:pt x="253607" y="11058"/>
                </a:lnTo>
                <a:lnTo>
                  <a:pt x="211937" y="24881"/>
                </a:lnTo>
                <a:lnTo>
                  <a:pt x="171986" y="44234"/>
                </a:lnTo>
                <a:lnTo>
                  <a:pt x="134324" y="69115"/>
                </a:lnTo>
                <a:lnTo>
                  <a:pt x="99526" y="99526"/>
                </a:lnTo>
                <a:lnTo>
                  <a:pt x="69115" y="134324"/>
                </a:lnTo>
                <a:lnTo>
                  <a:pt x="44234" y="171986"/>
                </a:lnTo>
                <a:lnTo>
                  <a:pt x="24881" y="211937"/>
                </a:lnTo>
                <a:lnTo>
                  <a:pt x="11058" y="253607"/>
                </a:lnTo>
                <a:lnTo>
                  <a:pt x="2764" y="296422"/>
                </a:lnTo>
                <a:lnTo>
                  <a:pt x="0" y="339810"/>
                </a:lnTo>
                <a:lnTo>
                  <a:pt x="2764" y="383198"/>
                </a:lnTo>
                <a:lnTo>
                  <a:pt x="11058" y="426013"/>
                </a:lnTo>
                <a:lnTo>
                  <a:pt x="24881" y="467683"/>
                </a:lnTo>
                <a:lnTo>
                  <a:pt x="44234" y="507635"/>
                </a:lnTo>
                <a:lnTo>
                  <a:pt x="69115" y="545296"/>
                </a:lnTo>
                <a:lnTo>
                  <a:pt x="99526" y="580094"/>
                </a:lnTo>
                <a:lnTo>
                  <a:pt x="134324" y="610505"/>
                </a:lnTo>
                <a:lnTo>
                  <a:pt x="171986" y="635387"/>
                </a:lnTo>
                <a:lnTo>
                  <a:pt x="211937" y="654739"/>
                </a:lnTo>
                <a:lnTo>
                  <a:pt x="253607" y="668562"/>
                </a:lnTo>
                <a:lnTo>
                  <a:pt x="296422" y="676856"/>
                </a:lnTo>
                <a:lnTo>
                  <a:pt x="339810" y="679621"/>
                </a:lnTo>
                <a:lnTo>
                  <a:pt x="383198" y="676856"/>
                </a:lnTo>
                <a:lnTo>
                  <a:pt x="426013" y="668562"/>
                </a:lnTo>
                <a:lnTo>
                  <a:pt x="467683" y="654739"/>
                </a:lnTo>
                <a:lnTo>
                  <a:pt x="507635" y="635387"/>
                </a:lnTo>
                <a:lnTo>
                  <a:pt x="545296" y="610505"/>
                </a:lnTo>
                <a:lnTo>
                  <a:pt x="580094" y="580094"/>
                </a:lnTo>
                <a:lnTo>
                  <a:pt x="610505" y="545296"/>
                </a:lnTo>
                <a:lnTo>
                  <a:pt x="635387" y="507635"/>
                </a:lnTo>
                <a:lnTo>
                  <a:pt x="654739" y="467683"/>
                </a:lnTo>
                <a:lnTo>
                  <a:pt x="668562" y="426013"/>
                </a:lnTo>
                <a:lnTo>
                  <a:pt x="676856" y="383198"/>
                </a:lnTo>
                <a:lnTo>
                  <a:pt x="679621" y="339810"/>
                </a:lnTo>
                <a:lnTo>
                  <a:pt x="676856" y="296422"/>
                </a:lnTo>
                <a:lnTo>
                  <a:pt x="668562" y="253607"/>
                </a:lnTo>
                <a:lnTo>
                  <a:pt x="654739" y="211937"/>
                </a:lnTo>
                <a:lnTo>
                  <a:pt x="635387" y="171986"/>
                </a:lnTo>
                <a:lnTo>
                  <a:pt x="610505" y="134324"/>
                </a:lnTo>
                <a:lnTo>
                  <a:pt x="580094" y="99526"/>
                </a:lnTo>
                <a:lnTo>
                  <a:pt x="545296" y="69115"/>
                </a:lnTo>
                <a:lnTo>
                  <a:pt x="507635" y="44234"/>
                </a:lnTo>
                <a:lnTo>
                  <a:pt x="467683" y="24881"/>
                </a:lnTo>
                <a:lnTo>
                  <a:pt x="426013" y="11058"/>
                </a:lnTo>
                <a:lnTo>
                  <a:pt x="383198" y="2764"/>
                </a:lnTo>
                <a:lnTo>
                  <a:pt x="33981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9761145" y="-2540"/>
            <a:ext cx="967105" cy="778510"/>
          </a:xfrm>
          <a:custGeom>
            <a:avLst/>
            <a:gdLst/>
            <a:ahLst/>
            <a:cxnLst/>
            <a:rect l="l" t="t" r="r" b="b"/>
            <a:pathLst>
              <a:path w="967104" h="778510">
                <a:moveTo>
                  <a:pt x="866591" y="0"/>
                </a:moveTo>
                <a:lnTo>
                  <a:pt x="100116" y="0"/>
                </a:lnTo>
                <a:lnTo>
                  <a:pt x="82379" y="23683"/>
                </a:lnTo>
                <a:lnTo>
                  <a:pt x="58842" y="62213"/>
                </a:lnTo>
                <a:lnTo>
                  <a:pt x="39228" y="102320"/>
                </a:lnTo>
                <a:lnTo>
                  <a:pt x="23537" y="143718"/>
                </a:lnTo>
                <a:lnTo>
                  <a:pt x="11768" y="186120"/>
                </a:lnTo>
                <a:lnTo>
                  <a:pt x="3922" y="229238"/>
                </a:lnTo>
                <a:lnTo>
                  <a:pt x="0" y="272787"/>
                </a:lnTo>
                <a:lnTo>
                  <a:pt x="0" y="316479"/>
                </a:lnTo>
                <a:lnTo>
                  <a:pt x="3922" y="360028"/>
                </a:lnTo>
                <a:lnTo>
                  <a:pt x="11768" y="403146"/>
                </a:lnTo>
                <a:lnTo>
                  <a:pt x="23537" y="445548"/>
                </a:lnTo>
                <a:lnTo>
                  <a:pt x="39228" y="486946"/>
                </a:lnTo>
                <a:lnTo>
                  <a:pt x="58842" y="527053"/>
                </a:lnTo>
                <a:lnTo>
                  <a:pt x="82379" y="565584"/>
                </a:lnTo>
                <a:lnTo>
                  <a:pt x="109839" y="602250"/>
                </a:lnTo>
                <a:lnTo>
                  <a:pt x="141222" y="636765"/>
                </a:lnTo>
                <a:lnTo>
                  <a:pt x="175739" y="668148"/>
                </a:lnTo>
                <a:lnTo>
                  <a:pt x="212407" y="695608"/>
                </a:lnTo>
                <a:lnTo>
                  <a:pt x="250938" y="719145"/>
                </a:lnTo>
                <a:lnTo>
                  <a:pt x="291046" y="738759"/>
                </a:lnTo>
                <a:lnTo>
                  <a:pt x="332444" y="754450"/>
                </a:lnTo>
                <a:lnTo>
                  <a:pt x="374846" y="766219"/>
                </a:lnTo>
                <a:lnTo>
                  <a:pt x="417964" y="774065"/>
                </a:lnTo>
                <a:lnTo>
                  <a:pt x="461513" y="777987"/>
                </a:lnTo>
                <a:lnTo>
                  <a:pt x="505204" y="777987"/>
                </a:lnTo>
                <a:lnTo>
                  <a:pt x="548752" y="774065"/>
                </a:lnTo>
                <a:lnTo>
                  <a:pt x="591870" y="766219"/>
                </a:lnTo>
                <a:lnTo>
                  <a:pt x="634271" y="754450"/>
                </a:lnTo>
                <a:lnTo>
                  <a:pt x="675668" y="738759"/>
                </a:lnTo>
                <a:lnTo>
                  <a:pt x="715775" y="719145"/>
                </a:lnTo>
                <a:lnTo>
                  <a:pt x="754305" y="695608"/>
                </a:lnTo>
                <a:lnTo>
                  <a:pt x="790970" y="668148"/>
                </a:lnTo>
                <a:lnTo>
                  <a:pt x="825485" y="636765"/>
                </a:lnTo>
                <a:lnTo>
                  <a:pt x="856868" y="602250"/>
                </a:lnTo>
                <a:lnTo>
                  <a:pt x="884328" y="565584"/>
                </a:lnTo>
                <a:lnTo>
                  <a:pt x="907865" y="527053"/>
                </a:lnTo>
                <a:lnTo>
                  <a:pt x="927479" y="486946"/>
                </a:lnTo>
                <a:lnTo>
                  <a:pt x="943171" y="445548"/>
                </a:lnTo>
                <a:lnTo>
                  <a:pt x="954939" y="403146"/>
                </a:lnTo>
                <a:lnTo>
                  <a:pt x="962785" y="360028"/>
                </a:lnTo>
                <a:lnTo>
                  <a:pt x="966708" y="316479"/>
                </a:lnTo>
                <a:lnTo>
                  <a:pt x="966708" y="272787"/>
                </a:lnTo>
                <a:lnTo>
                  <a:pt x="962785" y="229238"/>
                </a:lnTo>
                <a:lnTo>
                  <a:pt x="954939" y="186120"/>
                </a:lnTo>
                <a:lnTo>
                  <a:pt x="943171" y="143718"/>
                </a:lnTo>
                <a:lnTo>
                  <a:pt x="927479" y="102320"/>
                </a:lnTo>
                <a:lnTo>
                  <a:pt x="907865" y="62213"/>
                </a:lnTo>
                <a:lnTo>
                  <a:pt x="884328" y="23683"/>
                </a:lnTo>
                <a:lnTo>
                  <a:pt x="866591" y="0"/>
                </a:lnTo>
                <a:close/>
              </a:path>
            </a:pathLst>
          </a:custGeom>
          <a:solidFill>
            <a:srgbClr val="E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2895600" y="197713"/>
            <a:ext cx="7236460" cy="778510"/>
          </a:xfrm>
          <a:custGeom>
            <a:avLst/>
            <a:gdLst/>
            <a:ahLst/>
            <a:cxnLst/>
            <a:rect l="l" t="t" r="r" b="b"/>
            <a:pathLst>
              <a:path w="4949190" h="778510">
                <a:moveTo>
                  <a:pt x="0" y="0"/>
                </a:moveTo>
                <a:lnTo>
                  <a:pt x="4948872" y="0"/>
                </a:lnTo>
                <a:lnTo>
                  <a:pt x="4948872" y="778471"/>
                </a:lnTo>
                <a:lnTo>
                  <a:pt x="0" y="778471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2895600" y="197713"/>
            <a:ext cx="7236460" cy="778510"/>
          </a:xfrm>
          <a:custGeom>
            <a:avLst/>
            <a:gdLst/>
            <a:ahLst/>
            <a:cxnLst/>
            <a:rect l="l" t="t" r="r" b="b"/>
            <a:pathLst>
              <a:path w="4949190" h="778510">
                <a:moveTo>
                  <a:pt x="0" y="0"/>
                </a:moveTo>
                <a:lnTo>
                  <a:pt x="4948872" y="0"/>
                </a:lnTo>
                <a:lnTo>
                  <a:pt x="4948872" y="778475"/>
                </a:lnTo>
                <a:lnTo>
                  <a:pt x="0" y="778475"/>
                </a:lnTo>
                <a:lnTo>
                  <a:pt x="0" y="0"/>
                </a:lnTo>
                <a:close/>
              </a:path>
            </a:pathLst>
          </a:custGeom>
          <a:ln w="507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963816" y="309741"/>
            <a:ext cx="7102305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ctr">
              <a:defRPr sz="3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E53DA951-B45D-1B40-846A-64C93ECC8134}"/>
              </a:ext>
            </a:extLst>
          </p:cNvPr>
          <p:cNvSpPr/>
          <p:nvPr/>
        </p:nvSpPr>
        <p:spPr>
          <a:xfrm>
            <a:off x="88900" y="0"/>
            <a:ext cx="2082800" cy="1092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B60B72-D1E3-2D41-930B-C5E81D649C0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89912"/>
            <a:ext cx="11198860" cy="5415687"/>
          </a:xfrm>
          <a:prstGeom prst="rect">
            <a:avLst/>
          </a:prstGeom>
        </p:spPr>
        <p:txBody>
          <a:bodyPr lIns="90000" anchor="ctr"/>
          <a:lstStyle>
            <a:lvl1pPr>
              <a:lnSpc>
                <a:spcPct val="120000"/>
              </a:lnSpc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20000"/>
              </a:lnSpc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20000"/>
              </a:lnSpc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20000"/>
              </a:lnSpc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20000"/>
              </a:lnSpc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5442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лав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F7340E-08F8-B845-A057-CE85CD005B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98CC9-B68F-0341-8C13-60B8F6283A85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25EDD-E4D0-FD4F-AF84-DB72C6D3D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/>
          <a:lstStyle/>
          <a:p>
            <a:fld id="{DB7678EE-14C4-744F-B779-7D60FDB04636}" type="slidenum">
              <a:rPr lang="ru-RU" smtClean="0"/>
              <a:t>‹#›</a:t>
            </a:fld>
            <a:endParaRPr lang="ru-RU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43C3AFB1-1B69-0E44-B35D-DAF17DA83E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22">
            <a:extLst>
              <a:ext uri="{FF2B5EF4-FFF2-40B4-BE49-F238E27FC236}">
                <a16:creationId xmlns:a16="http://schemas.microsoft.com/office/drawing/2014/main" id="{2B009122-C6D9-1249-8AC1-BB8C1B980EF6}"/>
              </a:ext>
            </a:extLst>
          </p:cNvPr>
          <p:cNvSpPr/>
          <p:nvPr/>
        </p:nvSpPr>
        <p:spPr>
          <a:xfrm>
            <a:off x="88900" y="0"/>
            <a:ext cx="2082800" cy="1092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722262-BA1B-FE47-8218-899CFF16F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5500"/>
            <a:ext cx="10515600" cy="2667000"/>
          </a:xfrm>
          <a:prstGeom prst="rect">
            <a:avLst/>
          </a:prstGeom>
        </p:spPr>
        <p:txBody>
          <a:bodyPr anchor="ctr"/>
          <a:lstStyle>
            <a:lvl1pPr algn="ctr">
              <a:defRPr sz="4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816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Фин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FD1588AA-81EC-5247-BA0C-53F94CF2D4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7614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586FB-0D55-2148-9871-B984F44EF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73D503-761F-0947-A40D-FCD306B4E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026D3-3E39-734F-B718-143DEFA5E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AD9AE-7AB1-2741-938E-F552D19AF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61DEE-7449-794F-BCDF-E99CDE821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678EE-14C4-744F-B779-7D60FDB046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0296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346969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549-6773-0241-8251-AB96BB453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615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20687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rgbClr val="0058A9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527381" y="692697"/>
            <a:ext cx="11521280" cy="57606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400" dirty="0" smtClean="0"/>
            </a:lvl1pPr>
            <a:lvl2pPr marL="457200" indent="0">
              <a:buFont typeface="Arial" charset="0"/>
              <a:buNone/>
              <a:defRPr lang="en-US" sz="2400" dirty="0" smtClean="0"/>
            </a:lvl2pPr>
            <a:lvl3pPr marL="914400" indent="0">
              <a:buFont typeface="Arial" charset="0"/>
              <a:buNone/>
              <a:defRPr lang="en-US" sz="2400" dirty="0" smtClean="0"/>
            </a:lvl3pPr>
            <a:lvl4pPr marL="1371600" indent="0">
              <a:buFont typeface="Arial" charset="0"/>
              <a:buNone/>
              <a:defRPr lang="en-US" sz="2400" dirty="0" smtClean="0"/>
            </a:lvl4pPr>
            <a:lvl5pPr marL="1828800" indent="0">
              <a:buFont typeface="Arial" charset="0"/>
              <a:buNone/>
              <a:defRPr lang="en-US" sz="2400" dirty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9285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4578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hdr="0" ftr="0" dt="0"/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umd.edu/~samir/498/Amazon-Recommendations.pdf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E643C3-A855-6142-9C9F-FB2AA7472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Коллаборативная фильтрация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DD2202-3E9E-C848-A614-DD774D5711A5}"/>
              </a:ext>
            </a:extLst>
          </p:cNvPr>
          <p:cNvSpPr txBox="1"/>
          <p:nvPr/>
        </p:nvSpPr>
        <p:spPr>
          <a:xfrm>
            <a:off x="3804834" y="4607626"/>
            <a:ext cx="45575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Андрей Зимовнов (Яндекс, ВШЭ)</a:t>
            </a:r>
          </a:p>
        </p:txBody>
      </p:sp>
    </p:spTree>
    <p:extLst>
      <p:ext uri="{BB962C8B-B14F-4D97-AF65-F5344CB8AC3E}">
        <p14:creationId xmlns:p14="http://schemas.microsoft.com/office/powerpoint/2010/main" val="1129400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/>
              <a:t>Пример</a:t>
            </a:r>
            <a:endParaRPr dirty="0"/>
          </a:p>
        </p:txBody>
      </p:sp>
      <p:sp>
        <p:nvSpPr>
          <p:cNvPr id="8" name="Rectangle 7"/>
          <p:cNvSpPr/>
          <p:nvPr/>
        </p:nvSpPr>
        <p:spPr>
          <a:xfrm>
            <a:off x="5820508" y="3414895"/>
            <a:ext cx="272562" cy="31835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66" hangingPunct="0"/>
            <a:endParaRPr lang="en-US" sz="16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74302" y="5046467"/>
            <a:ext cx="671660" cy="441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66" hangingPunct="0"/>
            <a:r>
              <a:rPr lang="en-US" sz="2400" dirty="0"/>
              <a:t>user</a:t>
            </a:r>
            <a:endParaRPr lang="en-US" sz="2400" dirty="0">
              <a:solidFill>
                <a:srgbClr val="000000"/>
              </a:solidFill>
              <a:sym typeface="Helvetica Light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766106" y="5267200"/>
            <a:ext cx="572966" cy="54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769" y="2277534"/>
            <a:ext cx="5308600" cy="37528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16DE47-A6B2-E64B-BED5-CB0681D3B598}"/>
              </a:ext>
            </a:extLst>
          </p:cNvPr>
          <p:cNvSpPr txBox="1"/>
          <p:nvPr/>
        </p:nvSpPr>
        <p:spPr>
          <a:xfrm>
            <a:off x="9118948" y="3230229"/>
            <a:ext cx="14060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b="1" dirty="0"/>
              <a:t>Почему?</a:t>
            </a:r>
          </a:p>
        </p:txBody>
      </p:sp>
    </p:spTree>
    <p:extLst>
      <p:ext uri="{BB962C8B-B14F-4D97-AF65-F5344CB8AC3E}">
        <p14:creationId xmlns:p14="http://schemas.microsoft.com/office/powerpoint/2010/main" val="2938997739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/>
              <a:t>Пример</a:t>
            </a:r>
            <a:endParaRPr dirty="0"/>
          </a:p>
        </p:txBody>
      </p:sp>
      <p:sp>
        <p:nvSpPr>
          <p:cNvPr id="8" name="Rectangle 7"/>
          <p:cNvSpPr/>
          <p:nvPr/>
        </p:nvSpPr>
        <p:spPr>
          <a:xfrm>
            <a:off x="5820508" y="3414895"/>
            <a:ext cx="272562" cy="31835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66" hangingPunct="0"/>
            <a:endParaRPr lang="en-US" sz="16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205438" y="4123208"/>
            <a:ext cx="2770760" cy="441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66" hangingPunct="0"/>
            <a:r>
              <a:rPr lang="ru-RU" sz="2400" dirty="0"/>
              <a:t>Нет общих оценок!</a:t>
            </a:r>
            <a:endParaRPr lang="en-US" sz="2400" dirty="0">
              <a:solidFill>
                <a:srgbClr val="000000"/>
              </a:solidFill>
              <a:sym typeface="Helvetica Light"/>
            </a:endParaRPr>
          </a:p>
        </p:txBody>
      </p:sp>
      <p:cxnSp>
        <p:nvCxnSpPr>
          <p:cNvPr id="13" name="Straight Arrow Connector 12"/>
          <p:cNvCxnSpPr>
            <a:stCxn id="12" idx="2"/>
          </p:cNvCxnSpPr>
          <p:nvPr/>
        </p:nvCxnSpPr>
        <p:spPr>
          <a:xfrm flipH="1">
            <a:off x="8847066" y="4564676"/>
            <a:ext cx="1743752" cy="12373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0"/>
          </p:cNvCxnSpPr>
          <p:nvPr/>
        </p:nvCxnSpPr>
        <p:spPr>
          <a:xfrm flipH="1" flipV="1">
            <a:off x="8847066" y="3414895"/>
            <a:ext cx="1743752" cy="7083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074302" y="5046467"/>
            <a:ext cx="671660" cy="441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66" hangingPunct="0"/>
            <a:r>
              <a:rPr lang="en-US" sz="2400" dirty="0"/>
              <a:t>user</a:t>
            </a:r>
            <a:endParaRPr lang="en-US" sz="2400" dirty="0">
              <a:solidFill>
                <a:srgbClr val="000000"/>
              </a:solidFill>
              <a:sym typeface="Helvetica Light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766106" y="5267200"/>
            <a:ext cx="572966" cy="54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769" y="2277534"/>
            <a:ext cx="53086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548340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/>
              <a:t>Пример</a:t>
            </a:r>
            <a:endParaRPr dirty="0"/>
          </a:p>
        </p:txBody>
      </p:sp>
      <p:sp>
        <p:nvSpPr>
          <p:cNvPr id="8" name="Rectangle 7"/>
          <p:cNvSpPr/>
          <p:nvPr/>
        </p:nvSpPr>
        <p:spPr>
          <a:xfrm>
            <a:off x="5820508" y="3414895"/>
            <a:ext cx="272562" cy="31835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66" hangingPunct="0"/>
            <a:endParaRPr lang="en-US" sz="16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74302" y="5046467"/>
            <a:ext cx="671660" cy="441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66" hangingPunct="0"/>
            <a:r>
              <a:rPr lang="en-US" sz="2400" dirty="0"/>
              <a:t>user</a:t>
            </a:r>
            <a:endParaRPr lang="en-US" sz="2400" dirty="0">
              <a:solidFill>
                <a:srgbClr val="000000"/>
              </a:solidFill>
              <a:sym typeface="Helvetica Light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766106" y="5267200"/>
            <a:ext cx="572966" cy="54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769" y="2277534"/>
            <a:ext cx="5308600" cy="37528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7A04FC-7ADA-A645-9AFB-65BAEEDAD62E}"/>
              </a:ext>
            </a:extLst>
          </p:cNvPr>
          <p:cNvSpPr/>
          <p:nvPr/>
        </p:nvSpPr>
        <p:spPr>
          <a:xfrm>
            <a:off x="5876208" y="5046467"/>
            <a:ext cx="483827" cy="4872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8A1B2A-BA7D-EF4D-84A2-623D81E41762}"/>
              </a:ext>
            </a:extLst>
          </p:cNvPr>
          <p:cNvSpPr/>
          <p:nvPr/>
        </p:nvSpPr>
        <p:spPr>
          <a:xfrm>
            <a:off x="5876208" y="3637121"/>
            <a:ext cx="483827" cy="489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BE67BC-80ED-3348-A44A-F9654653824D}"/>
              </a:ext>
            </a:extLst>
          </p:cNvPr>
          <p:cNvSpPr/>
          <p:nvPr/>
        </p:nvSpPr>
        <p:spPr>
          <a:xfrm>
            <a:off x="7406468" y="5048555"/>
            <a:ext cx="483827" cy="4872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7E52F8-6E24-7B49-B54D-B6A24CE6CFA7}"/>
              </a:ext>
            </a:extLst>
          </p:cNvPr>
          <p:cNvSpPr/>
          <p:nvPr/>
        </p:nvSpPr>
        <p:spPr>
          <a:xfrm>
            <a:off x="7406468" y="3639209"/>
            <a:ext cx="483827" cy="489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9D87D1-5824-0741-96F7-4E0C244BA7A6}"/>
              </a:ext>
            </a:extLst>
          </p:cNvPr>
          <p:cNvSpPr txBox="1"/>
          <p:nvPr/>
        </p:nvSpPr>
        <p:spPr>
          <a:xfrm>
            <a:off x="8093012" y="3704919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0.87</a:t>
            </a:r>
            <a:endParaRPr lang="ru-RU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8C4EC23-2E3F-2A43-9A53-9BE06DDE0FF2}"/>
              </a:ext>
            </a:extLst>
          </p:cNvPr>
          <p:cNvCxnSpPr/>
          <p:nvPr/>
        </p:nvCxnSpPr>
        <p:spPr>
          <a:xfrm>
            <a:off x="2745962" y="3876275"/>
            <a:ext cx="572966" cy="54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B74D66B-6F1E-374D-B1A1-21BA93F50989}"/>
              </a:ext>
            </a:extLst>
          </p:cNvPr>
          <p:cNvSpPr txBox="1"/>
          <p:nvPr/>
        </p:nvSpPr>
        <p:spPr>
          <a:xfrm>
            <a:off x="9130588" y="3422099"/>
            <a:ext cx="2143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Не 1, потому что максимальная оценка у юзера 5</a:t>
            </a:r>
          </a:p>
        </p:txBody>
      </p:sp>
    </p:spTree>
    <p:extLst>
      <p:ext uri="{BB962C8B-B14F-4D97-AF65-F5344CB8AC3E}">
        <p14:creationId xmlns:p14="http://schemas.microsoft.com/office/powerpoint/2010/main" val="2530261060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/>
              <a:t>Пример</a:t>
            </a:r>
            <a:endParaRPr dirty="0"/>
          </a:p>
        </p:txBody>
      </p:sp>
      <p:sp>
        <p:nvSpPr>
          <p:cNvPr id="8" name="Rectangle 7"/>
          <p:cNvSpPr/>
          <p:nvPr/>
        </p:nvSpPr>
        <p:spPr>
          <a:xfrm>
            <a:off x="5820508" y="3414895"/>
            <a:ext cx="272562" cy="31835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66" hangingPunct="0"/>
            <a:endParaRPr lang="en-US" sz="16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74302" y="5046467"/>
            <a:ext cx="671660" cy="441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66" hangingPunct="0"/>
            <a:r>
              <a:rPr lang="en-US" sz="2400" dirty="0"/>
              <a:t>user</a:t>
            </a:r>
            <a:endParaRPr lang="en-US" sz="2400" dirty="0">
              <a:solidFill>
                <a:srgbClr val="000000"/>
              </a:solidFill>
              <a:sym typeface="Helvetica Light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766106" y="5267200"/>
            <a:ext cx="572966" cy="54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769" y="2277534"/>
            <a:ext cx="5308600" cy="37528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7A04FC-7ADA-A645-9AFB-65BAEEDAD62E}"/>
              </a:ext>
            </a:extLst>
          </p:cNvPr>
          <p:cNvSpPr/>
          <p:nvPr/>
        </p:nvSpPr>
        <p:spPr>
          <a:xfrm>
            <a:off x="5876208" y="5046467"/>
            <a:ext cx="483827" cy="4872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8A1B2A-BA7D-EF4D-84A2-623D81E41762}"/>
              </a:ext>
            </a:extLst>
          </p:cNvPr>
          <p:cNvSpPr/>
          <p:nvPr/>
        </p:nvSpPr>
        <p:spPr>
          <a:xfrm>
            <a:off x="5876207" y="4095015"/>
            <a:ext cx="483827" cy="489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8C4EC23-2E3F-2A43-9A53-9BE06DDE0FF2}"/>
              </a:ext>
            </a:extLst>
          </p:cNvPr>
          <p:cNvCxnSpPr/>
          <p:nvPr/>
        </p:nvCxnSpPr>
        <p:spPr>
          <a:xfrm>
            <a:off x="2753636" y="4302160"/>
            <a:ext cx="572966" cy="54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B2C434-4D13-6841-804B-FE70ABE3B693}"/>
              </a:ext>
            </a:extLst>
          </p:cNvPr>
          <p:cNvSpPr txBox="1"/>
          <p:nvPr/>
        </p:nvSpPr>
        <p:spPr>
          <a:xfrm>
            <a:off x="8217603" y="41539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BFC9F2-6BA9-044F-A160-346175DBF196}"/>
              </a:ext>
            </a:extLst>
          </p:cNvPr>
          <p:cNvSpPr txBox="1"/>
          <p:nvPr/>
        </p:nvSpPr>
        <p:spPr>
          <a:xfrm>
            <a:off x="8093012" y="3704919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0.87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26B9D5-4660-9049-B184-805926E7BD65}"/>
              </a:ext>
            </a:extLst>
          </p:cNvPr>
          <p:cNvSpPr txBox="1"/>
          <p:nvPr/>
        </p:nvSpPr>
        <p:spPr>
          <a:xfrm>
            <a:off x="9078665" y="3738460"/>
            <a:ext cx="2618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Если бы вычитали среднее по общим оценкам, получили бы деление на ноль!</a:t>
            </a:r>
          </a:p>
        </p:txBody>
      </p:sp>
    </p:spTree>
    <p:extLst>
      <p:ext uri="{BB962C8B-B14F-4D97-AF65-F5344CB8AC3E}">
        <p14:creationId xmlns:p14="http://schemas.microsoft.com/office/powerpoint/2010/main" val="894869824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/>
              <a:t>Пример</a:t>
            </a:r>
            <a:endParaRPr dirty="0"/>
          </a:p>
        </p:txBody>
      </p:sp>
      <p:sp>
        <p:nvSpPr>
          <p:cNvPr id="8" name="Rectangle 7"/>
          <p:cNvSpPr/>
          <p:nvPr/>
        </p:nvSpPr>
        <p:spPr>
          <a:xfrm>
            <a:off x="5820508" y="3414895"/>
            <a:ext cx="272562" cy="31835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66" hangingPunct="0"/>
            <a:endParaRPr lang="en-US" sz="16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74302" y="5046467"/>
            <a:ext cx="671660" cy="441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66" hangingPunct="0"/>
            <a:r>
              <a:rPr lang="en-US" sz="2400" dirty="0"/>
              <a:t>user</a:t>
            </a:r>
            <a:endParaRPr lang="en-US" sz="2400" dirty="0">
              <a:solidFill>
                <a:srgbClr val="000000"/>
              </a:solidFill>
              <a:sym typeface="Helvetica Light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766106" y="5267200"/>
            <a:ext cx="572966" cy="54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769" y="2277534"/>
            <a:ext cx="5308600" cy="375285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8C4EC23-2E3F-2A43-9A53-9BE06DDE0FF2}"/>
              </a:ext>
            </a:extLst>
          </p:cNvPr>
          <p:cNvCxnSpPr/>
          <p:nvPr/>
        </p:nvCxnSpPr>
        <p:spPr>
          <a:xfrm>
            <a:off x="2766106" y="4728045"/>
            <a:ext cx="572966" cy="54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B2C434-4D13-6841-804B-FE70ABE3B693}"/>
              </a:ext>
            </a:extLst>
          </p:cNvPr>
          <p:cNvSpPr txBox="1"/>
          <p:nvPr/>
        </p:nvSpPr>
        <p:spPr>
          <a:xfrm>
            <a:off x="8217603" y="41539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BFC9F2-6BA9-044F-A160-346175DBF196}"/>
              </a:ext>
            </a:extLst>
          </p:cNvPr>
          <p:cNvSpPr txBox="1"/>
          <p:nvPr/>
        </p:nvSpPr>
        <p:spPr>
          <a:xfrm>
            <a:off x="8093012" y="3704919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0.87</a:t>
            </a:r>
            <a:endParaRPr lang="ru-RU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32FECD-9342-D041-B9A1-626F0B7F6F89}"/>
              </a:ext>
            </a:extLst>
          </p:cNvPr>
          <p:cNvSpPr/>
          <p:nvPr/>
        </p:nvSpPr>
        <p:spPr>
          <a:xfrm>
            <a:off x="7404382" y="4571004"/>
            <a:ext cx="483827" cy="489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E3B595-72DB-A249-B863-413EAF5ADA67}"/>
              </a:ext>
            </a:extLst>
          </p:cNvPr>
          <p:cNvSpPr/>
          <p:nvPr/>
        </p:nvSpPr>
        <p:spPr>
          <a:xfrm>
            <a:off x="7404383" y="5046467"/>
            <a:ext cx="483827" cy="4872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ED85F6-2FFB-7342-8723-53BD5C7EB9FD}"/>
              </a:ext>
            </a:extLst>
          </p:cNvPr>
          <p:cNvSpPr txBox="1"/>
          <p:nvPr/>
        </p:nvSpPr>
        <p:spPr>
          <a:xfrm>
            <a:off x="8140943" y="4630893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2D741B-FF99-BE46-9358-F203B4845AFF}"/>
              </a:ext>
            </a:extLst>
          </p:cNvPr>
          <p:cNvSpPr txBox="1"/>
          <p:nvPr/>
        </p:nvSpPr>
        <p:spPr>
          <a:xfrm>
            <a:off x="9050207" y="4633233"/>
            <a:ext cx="261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 не нашли бы это…</a:t>
            </a:r>
          </a:p>
        </p:txBody>
      </p:sp>
    </p:spTree>
    <p:extLst>
      <p:ext uri="{BB962C8B-B14F-4D97-AF65-F5344CB8AC3E}">
        <p14:creationId xmlns:p14="http://schemas.microsoft.com/office/powerpoint/2010/main" val="51775036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00E6A-F573-274D-AE89-3382EA14A1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3816" y="309741"/>
            <a:ext cx="7102305" cy="553998"/>
          </a:xfrm>
        </p:spPr>
        <p:txBody>
          <a:bodyPr/>
          <a:lstStyle/>
          <a:p>
            <a:r>
              <a:rPr lang="ru-RU" dirty="0"/>
              <a:t>Юзер с одинаковыми оценками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47AFD-65E2-D940-B238-BB8321C5CBA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89912"/>
            <a:ext cx="11198860" cy="1192031"/>
          </a:xfrm>
        </p:spPr>
        <p:txBody>
          <a:bodyPr/>
          <a:lstStyle/>
          <a:p>
            <a:r>
              <a:rPr lang="ru-RU" dirty="0"/>
              <a:t>Если </a:t>
            </a:r>
            <a:r>
              <a:rPr lang="ru-RU" u="sng" dirty="0"/>
              <a:t>все оценки</a:t>
            </a:r>
            <a:r>
              <a:rPr lang="ru-RU" dirty="0"/>
              <a:t> юзера одинаковые, то будет деление на ноль!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66BA1B7C-C5FF-8140-B6D8-AC57EA9BF4AA}"/>
              </a:ext>
            </a:extLst>
          </p:cNvPr>
          <p:cNvSpPr txBox="1"/>
          <p:nvPr/>
        </p:nvSpPr>
        <p:spPr>
          <a:xfrm>
            <a:off x="2641802" y="3450564"/>
            <a:ext cx="1210258" cy="458053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2911" i="1" spc="88" dirty="0">
                <a:latin typeface="Times New Roman"/>
                <a:cs typeface="Times New Roman"/>
              </a:rPr>
              <a:t>s</a:t>
            </a:r>
            <a:r>
              <a:rPr sz="2911" spc="88" dirty="0">
                <a:latin typeface="Times New Roman"/>
                <a:cs typeface="Times New Roman"/>
              </a:rPr>
              <a:t>(</a:t>
            </a:r>
            <a:r>
              <a:rPr sz="2911" i="1" spc="88" dirty="0">
                <a:latin typeface="Times New Roman"/>
                <a:cs typeface="Times New Roman"/>
              </a:rPr>
              <a:t>a</a:t>
            </a:r>
            <a:r>
              <a:rPr sz="2911" spc="88" dirty="0">
                <a:latin typeface="Times New Roman"/>
                <a:cs typeface="Times New Roman"/>
              </a:rPr>
              <a:t>,</a:t>
            </a:r>
            <a:r>
              <a:rPr sz="2911" i="1" spc="88" dirty="0">
                <a:latin typeface="Times New Roman"/>
                <a:cs typeface="Times New Roman"/>
              </a:rPr>
              <a:t>u</a:t>
            </a:r>
            <a:r>
              <a:rPr sz="2911" spc="88" dirty="0">
                <a:latin typeface="Times New Roman"/>
                <a:cs typeface="Times New Roman"/>
              </a:rPr>
              <a:t>)</a:t>
            </a:r>
            <a:r>
              <a:rPr sz="2911" spc="-233" dirty="0">
                <a:latin typeface="Times New Roman"/>
                <a:cs typeface="Times New Roman"/>
              </a:rPr>
              <a:t> </a:t>
            </a:r>
            <a:r>
              <a:rPr sz="2911" spc="12" dirty="0">
                <a:latin typeface="Symbol"/>
                <a:cs typeface="Symbol"/>
              </a:rPr>
              <a:t></a:t>
            </a:r>
            <a:endParaRPr sz="2911">
              <a:latin typeface="Symbol"/>
              <a:cs typeface="Symbol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9D37E41B-6A93-B14B-BCBC-ABC4D871F6AA}"/>
              </a:ext>
            </a:extLst>
          </p:cNvPr>
          <p:cNvSpPr/>
          <p:nvPr/>
        </p:nvSpPr>
        <p:spPr>
          <a:xfrm>
            <a:off x="6321050" y="3053885"/>
            <a:ext cx="186371" cy="0"/>
          </a:xfrm>
          <a:custGeom>
            <a:avLst/>
            <a:gdLst/>
            <a:ahLst/>
            <a:cxnLst/>
            <a:rect l="l" t="t" r="r" b="b"/>
            <a:pathLst>
              <a:path w="307340">
                <a:moveTo>
                  <a:pt x="0" y="0"/>
                </a:moveTo>
                <a:lnTo>
                  <a:pt x="307289" y="0"/>
                </a:lnTo>
              </a:path>
            </a:pathLst>
          </a:custGeom>
          <a:ln w="30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2EEC3036-1D23-CC41-A59B-4722F55B8FF8}"/>
              </a:ext>
            </a:extLst>
          </p:cNvPr>
          <p:cNvSpPr txBox="1"/>
          <p:nvPr/>
        </p:nvSpPr>
        <p:spPr>
          <a:xfrm>
            <a:off x="6029942" y="2900413"/>
            <a:ext cx="1069324" cy="458053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288028" indent="-280327">
              <a:spcBef>
                <a:spcPts val="79"/>
              </a:spcBef>
              <a:buFont typeface="Symbol"/>
              <a:buChar char=""/>
              <a:tabLst>
                <a:tab pos="288413" algn="l"/>
              </a:tabLst>
            </a:pPr>
            <a:r>
              <a:rPr sz="2911" i="1" spc="-164" dirty="0">
                <a:latin typeface="Times New Roman"/>
                <a:cs typeface="Times New Roman"/>
              </a:rPr>
              <a:t>r</a:t>
            </a:r>
            <a:r>
              <a:rPr sz="2547" i="1" spc="-246" baseline="-23809" dirty="0">
                <a:latin typeface="Times New Roman"/>
                <a:cs typeface="Times New Roman"/>
              </a:rPr>
              <a:t>a</a:t>
            </a:r>
            <a:r>
              <a:rPr sz="2547" i="1" spc="-364" baseline="-23809" dirty="0">
                <a:latin typeface="Times New Roman"/>
                <a:cs typeface="Times New Roman"/>
              </a:rPr>
              <a:t> </a:t>
            </a:r>
            <a:r>
              <a:rPr sz="2911" spc="-67" dirty="0">
                <a:latin typeface="Times New Roman"/>
                <a:cs typeface="Times New Roman"/>
              </a:rPr>
              <a:t>)(</a:t>
            </a:r>
            <a:r>
              <a:rPr sz="2911" i="1" spc="-67" dirty="0">
                <a:latin typeface="Times New Roman"/>
                <a:cs typeface="Times New Roman"/>
              </a:rPr>
              <a:t>r</a:t>
            </a:r>
            <a:r>
              <a:rPr sz="2547" i="1" spc="-100" baseline="-23809" dirty="0">
                <a:latin typeface="Times New Roman"/>
                <a:cs typeface="Times New Roman"/>
              </a:rPr>
              <a:t>ui</a:t>
            </a:r>
            <a:endParaRPr sz="2547" baseline="-23809" dirty="0">
              <a:latin typeface="Times New Roman"/>
              <a:cs typeface="Times New Roman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345E1C68-C378-2E47-BE26-419EFA547E7E}"/>
              </a:ext>
            </a:extLst>
          </p:cNvPr>
          <p:cNvSpPr/>
          <p:nvPr/>
        </p:nvSpPr>
        <p:spPr>
          <a:xfrm>
            <a:off x="7475984" y="3053885"/>
            <a:ext cx="186371" cy="0"/>
          </a:xfrm>
          <a:custGeom>
            <a:avLst/>
            <a:gdLst/>
            <a:ahLst/>
            <a:cxnLst/>
            <a:rect l="l" t="t" r="r" b="b"/>
            <a:pathLst>
              <a:path w="307340">
                <a:moveTo>
                  <a:pt x="0" y="0"/>
                </a:moveTo>
                <a:lnTo>
                  <a:pt x="307310" y="0"/>
                </a:lnTo>
              </a:path>
            </a:pathLst>
          </a:custGeom>
          <a:ln w="30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07F84AC0-CA52-9242-837C-4F3D19DF37C6}"/>
              </a:ext>
            </a:extLst>
          </p:cNvPr>
          <p:cNvSpPr txBox="1"/>
          <p:nvPr/>
        </p:nvSpPr>
        <p:spPr>
          <a:xfrm>
            <a:off x="7184880" y="2900413"/>
            <a:ext cx="676558" cy="458053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288028" indent="-280327">
              <a:spcBef>
                <a:spcPts val="79"/>
              </a:spcBef>
              <a:buFont typeface="Symbol"/>
              <a:buChar char=""/>
              <a:tabLst>
                <a:tab pos="288413" algn="l"/>
              </a:tabLst>
            </a:pPr>
            <a:r>
              <a:rPr sz="2911" i="1" spc="-185" dirty="0">
                <a:latin typeface="Times New Roman"/>
                <a:cs typeface="Times New Roman"/>
              </a:rPr>
              <a:t>r</a:t>
            </a:r>
            <a:r>
              <a:rPr sz="2547" i="1" spc="-277" baseline="-23809" dirty="0">
                <a:latin typeface="Times New Roman"/>
                <a:cs typeface="Times New Roman"/>
              </a:rPr>
              <a:t>u</a:t>
            </a:r>
            <a:r>
              <a:rPr sz="2547" i="1" spc="-337" baseline="-23809" dirty="0">
                <a:latin typeface="Times New Roman"/>
                <a:cs typeface="Times New Roman"/>
              </a:rPr>
              <a:t> </a:t>
            </a:r>
            <a:r>
              <a:rPr sz="2911" spc="6" dirty="0">
                <a:latin typeface="Times New Roman"/>
                <a:cs typeface="Times New Roman"/>
              </a:rPr>
              <a:t>)</a:t>
            </a:r>
            <a:endParaRPr sz="2911">
              <a:latin typeface="Times New Roman"/>
              <a:cs typeface="Times New Roman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09E0B1C4-9E95-8A4A-9349-409834EDC7F6}"/>
              </a:ext>
            </a:extLst>
          </p:cNvPr>
          <p:cNvSpPr txBox="1"/>
          <p:nvPr/>
        </p:nvSpPr>
        <p:spPr>
          <a:xfrm>
            <a:off x="4771157" y="3415697"/>
            <a:ext cx="708134" cy="26828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1698" i="1" spc="-18" dirty="0">
                <a:latin typeface="Times New Roman"/>
                <a:cs typeface="Times New Roman"/>
              </a:rPr>
              <a:t>i</a:t>
            </a:r>
            <a:r>
              <a:rPr sz="1698" spc="-18" dirty="0">
                <a:latin typeface="Symbol"/>
                <a:cs typeface="Symbol"/>
              </a:rPr>
              <a:t></a:t>
            </a:r>
            <a:r>
              <a:rPr sz="1698" i="1" spc="-18" dirty="0">
                <a:latin typeface="Times New Roman"/>
                <a:cs typeface="Times New Roman"/>
              </a:rPr>
              <a:t>I</a:t>
            </a:r>
            <a:r>
              <a:rPr sz="1819" i="1" spc="-27" baseline="-19444" dirty="0">
                <a:latin typeface="Times New Roman"/>
                <a:cs typeface="Times New Roman"/>
              </a:rPr>
              <a:t>a</a:t>
            </a:r>
            <a:r>
              <a:rPr sz="1819" i="1" spc="-277" baseline="-19444" dirty="0">
                <a:latin typeface="Times New Roman"/>
                <a:cs typeface="Times New Roman"/>
              </a:rPr>
              <a:t> </a:t>
            </a:r>
            <a:r>
              <a:rPr sz="1698" spc="18" dirty="0">
                <a:latin typeface="Arial"/>
                <a:cs typeface="Arial"/>
              </a:rPr>
              <a:t>∩</a:t>
            </a:r>
            <a:r>
              <a:rPr sz="1698" i="1" spc="18" dirty="0">
                <a:latin typeface="Times New Roman"/>
                <a:cs typeface="Times New Roman"/>
              </a:rPr>
              <a:t>I</a:t>
            </a:r>
            <a:r>
              <a:rPr sz="1819" i="1" spc="27" baseline="-19444" dirty="0">
                <a:latin typeface="Times New Roman"/>
                <a:cs typeface="Times New Roman"/>
              </a:rPr>
              <a:t>u</a:t>
            </a:r>
            <a:endParaRPr sz="1819" baseline="-19444">
              <a:latin typeface="Times New Roman"/>
              <a:cs typeface="Times New Roman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FA238E0B-ACC5-EE41-B59D-16D0893546F3}"/>
              </a:ext>
            </a:extLst>
          </p:cNvPr>
          <p:cNvSpPr txBox="1">
            <a:spLocks/>
          </p:cNvSpPr>
          <p:nvPr/>
        </p:nvSpPr>
        <p:spPr>
          <a:xfrm>
            <a:off x="4925472" y="2714447"/>
            <a:ext cx="1046201" cy="683983"/>
          </a:xfrm>
          <a:prstGeom prst="rect">
            <a:avLst/>
          </a:prstGeom>
        </p:spPr>
        <p:txBody>
          <a:bodyPr vert="horz" wrap="square" lIns="0" tIns="7316" rIns="0" bIns="0" rtlCol="0" anchor="ctr">
            <a:spAutoFit/>
          </a:bodyPr>
          <a:lstStyle>
            <a:lvl1pPr algn="ctr" eaLnBrk="1" hangingPunct="1">
              <a:defRPr sz="3600" b="0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7701">
              <a:spcBef>
                <a:spcPts val="58"/>
              </a:spcBef>
            </a:pPr>
            <a:r>
              <a:rPr lang="en-US" sz="6595" kern="0" spc="4" baseline="-7279" dirty="0">
                <a:solidFill>
                  <a:schemeClr val="tx1"/>
                </a:solidFill>
                <a:latin typeface="Symbol"/>
                <a:cs typeface="Times New Roman" panose="02020603050405020304" pitchFamily="18" charset="0"/>
              </a:rPr>
              <a:t></a:t>
            </a:r>
            <a:r>
              <a:rPr lang="en-US" sz="6595" kern="0" spc="632" baseline="-7279" dirty="0">
                <a:solidFill>
                  <a:schemeClr val="tx1"/>
                </a:solidFill>
              </a:rPr>
              <a:t> </a:t>
            </a:r>
            <a:r>
              <a:rPr lang="en-US" sz="2911" kern="0" spc="-6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911" i="1" kern="0" spc="-6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547" i="1" kern="0" spc="-91" baseline="-23809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endParaRPr lang="en-US" sz="2547" i="1" kern="0" baseline="-23809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FF4A7417-924D-3741-A209-82216A1B6CF4}"/>
              </a:ext>
            </a:extLst>
          </p:cNvPr>
          <p:cNvSpPr txBox="1"/>
          <p:nvPr/>
        </p:nvSpPr>
        <p:spPr>
          <a:xfrm>
            <a:off x="5196251" y="4064640"/>
            <a:ext cx="183291" cy="26828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1698" i="1" spc="-3" dirty="0">
                <a:latin typeface="Times New Roman"/>
                <a:cs typeface="Times New Roman"/>
              </a:rPr>
              <a:t>ai</a:t>
            </a:r>
            <a:endParaRPr sz="1698">
              <a:latin typeface="Times New Roman"/>
              <a:cs typeface="Times New Roman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00F78C0D-6D92-5D4C-936D-1A9EB0EA1465}"/>
              </a:ext>
            </a:extLst>
          </p:cNvPr>
          <p:cNvSpPr/>
          <p:nvPr/>
        </p:nvSpPr>
        <p:spPr>
          <a:xfrm>
            <a:off x="5756194" y="3968221"/>
            <a:ext cx="186371" cy="0"/>
          </a:xfrm>
          <a:custGeom>
            <a:avLst/>
            <a:gdLst/>
            <a:ahLst/>
            <a:cxnLst/>
            <a:rect l="l" t="t" r="r" b="b"/>
            <a:pathLst>
              <a:path w="307340">
                <a:moveTo>
                  <a:pt x="0" y="0"/>
                </a:moveTo>
                <a:lnTo>
                  <a:pt x="307289" y="0"/>
                </a:lnTo>
              </a:path>
            </a:pathLst>
          </a:custGeom>
          <a:ln w="30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9F71FE5C-2B06-3449-B724-96C91F4C99E7}"/>
              </a:ext>
            </a:extLst>
          </p:cNvPr>
          <p:cNvSpPr txBox="1"/>
          <p:nvPr/>
        </p:nvSpPr>
        <p:spPr>
          <a:xfrm>
            <a:off x="5848452" y="4064640"/>
            <a:ext cx="123221" cy="26828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1698" i="1" spc="-3" dirty="0">
                <a:latin typeface="Times New Roman"/>
                <a:cs typeface="Times New Roman"/>
              </a:rPr>
              <a:t>a</a:t>
            </a:r>
            <a:endParaRPr sz="1698">
              <a:latin typeface="Times New Roman"/>
              <a:cs typeface="Times New Roman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93D9C6FD-DB19-F64B-8D53-DD68C900E2E7}"/>
              </a:ext>
            </a:extLst>
          </p:cNvPr>
          <p:cNvSpPr txBox="1"/>
          <p:nvPr/>
        </p:nvSpPr>
        <p:spPr>
          <a:xfrm>
            <a:off x="6127966" y="3805064"/>
            <a:ext cx="123221" cy="26828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1698" spc="-3" dirty="0">
                <a:latin typeface="Times New Roman"/>
                <a:cs typeface="Times New Roman"/>
              </a:rPr>
              <a:t>2</a:t>
            </a:r>
            <a:endParaRPr sz="1698">
              <a:latin typeface="Times New Roman"/>
              <a:cs typeface="Times New Roman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E04CB393-E943-5A4E-8165-9EE69D326A73}"/>
              </a:ext>
            </a:extLst>
          </p:cNvPr>
          <p:cNvSpPr txBox="1"/>
          <p:nvPr/>
        </p:nvSpPr>
        <p:spPr>
          <a:xfrm>
            <a:off x="4206305" y="4330033"/>
            <a:ext cx="708134" cy="26828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1698" i="1" spc="-18" dirty="0">
                <a:latin typeface="Times New Roman"/>
                <a:cs typeface="Times New Roman"/>
              </a:rPr>
              <a:t>i</a:t>
            </a:r>
            <a:r>
              <a:rPr sz="1698" spc="-18" dirty="0">
                <a:latin typeface="Symbol"/>
                <a:cs typeface="Symbol"/>
              </a:rPr>
              <a:t></a:t>
            </a:r>
            <a:r>
              <a:rPr sz="1698" i="1" spc="-18" dirty="0">
                <a:latin typeface="Times New Roman"/>
                <a:cs typeface="Times New Roman"/>
              </a:rPr>
              <a:t>I</a:t>
            </a:r>
            <a:r>
              <a:rPr sz="1819" i="1" spc="-27" baseline="-19444" dirty="0">
                <a:latin typeface="Times New Roman"/>
                <a:cs typeface="Times New Roman"/>
              </a:rPr>
              <a:t>a</a:t>
            </a:r>
            <a:r>
              <a:rPr sz="1819" i="1" spc="-277" baseline="-19444" dirty="0">
                <a:latin typeface="Times New Roman"/>
                <a:cs typeface="Times New Roman"/>
              </a:rPr>
              <a:t> </a:t>
            </a:r>
            <a:r>
              <a:rPr sz="1698" spc="18" dirty="0">
                <a:latin typeface="Arial"/>
                <a:cs typeface="Arial"/>
              </a:rPr>
              <a:t>∩</a:t>
            </a:r>
            <a:r>
              <a:rPr sz="1698" i="1" spc="18" dirty="0">
                <a:latin typeface="Times New Roman"/>
                <a:cs typeface="Times New Roman"/>
              </a:rPr>
              <a:t>I</a:t>
            </a:r>
            <a:r>
              <a:rPr sz="1819" i="1" spc="27" baseline="-19444" dirty="0">
                <a:latin typeface="Times New Roman"/>
                <a:cs typeface="Times New Roman"/>
              </a:rPr>
              <a:t>u</a:t>
            </a:r>
            <a:endParaRPr sz="1819" baseline="-19444">
              <a:latin typeface="Times New Roman"/>
              <a:cs typeface="Times New Roman"/>
            </a:endParaRPr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D0A8D051-3CB0-D745-B8AC-AEDAAADC8DB5}"/>
              </a:ext>
            </a:extLst>
          </p:cNvPr>
          <p:cNvSpPr txBox="1"/>
          <p:nvPr/>
        </p:nvSpPr>
        <p:spPr>
          <a:xfrm>
            <a:off x="4360620" y="3628782"/>
            <a:ext cx="1780924" cy="683983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  <a:tabLst>
                <a:tab pos="1112065" algn="l"/>
              </a:tabLst>
            </a:pPr>
            <a:r>
              <a:rPr sz="6595" spc="4" baseline="-7279" dirty="0">
                <a:latin typeface="Symbol"/>
                <a:cs typeface="Symbol"/>
              </a:rPr>
              <a:t></a:t>
            </a:r>
            <a:r>
              <a:rPr sz="6595" spc="705" baseline="-7279" dirty="0">
                <a:latin typeface="Times New Roman"/>
                <a:cs typeface="Times New Roman"/>
              </a:rPr>
              <a:t> </a:t>
            </a:r>
            <a:r>
              <a:rPr sz="2911" spc="30" dirty="0">
                <a:latin typeface="Times New Roman"/>
                <a:cs typeface="Times New Roman"/>
              </a:rPr>
              <a:t>(</a:t>
            </a:r>
            <a:r>
              <a:rPr sz="2911" i="1" spc="30" dirty="0">
                <a:latin typeface="Times New Roman"/>
                <a:cs typeface="Times New Roman"/>
              </a:rPr>
              <a:t>r	</a:t>
            </a:r>
            <a:r>
              <a:rPr sz="2911" spc="12" dirty="0">
                <a:latin typeface="Symbol"/>
                <a:cs typeface="Symbol"/>
              </a:rPr>
              <a:t></a:t>
            </a:r>
            <a:r>
              <a:rPr sz="2911" spc="12" dirty="0">
                <a:latin typeface="Times New Roman"/>
                <a:cs typeface="Times New Roman"/>
              </a:rPr>
              <a:t> </a:t>
            </a:r>
            <a:r>
              <a:rPr sz="2911" i="1" spc="9" dirty="0">
                <a:latin typeface="Times New Roman"/>
                <a:cs typeface="Times New Roman"/>
              </a:rPr>
              <a:t>r</a:t>
            </a:r>
            <a:r>
              <a:rPr sz="2911" i="1" spc="-52" dirty="0">
                <a:latin typeface="Times New Roman"/>
                <a:cs typeface="Times New Roman"/>
              </a:rPr>
              <a:t> </a:t>
            </a:r>
            <a:r>
              <a:rPr sz="2911" spc="6" dirty="0">
                <a:latin typeface="Times New Roman"/>
                <a:cs typeface="Times New Roman"/>
              </a:rPr>
              <a:t>)</a:t>
            </a:r>
            <a:endParaRPr sz="2911" dirty="0">
              <a:latin typeface="Times New Roman"/>
              <a:cs typeface="Times New Roman"/>
            </a:endParaRPr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BFA7E437-8F01-6340-885D-1E054D5AF278}"/>
              </a:ext>
            </a:extLst>
          </p:cNvPr>
          <p:cNvSpPr/>
          <p:nvPr/>
        </p:nvSpPr>
        <p:spPr>
          <a:xfrm>
            <a:off x="3970888" y="3768692"/>
            <a:ext cx="2326175" cy="790538"/>
          </a:xfrm>
          <a:custGeom>
            <a:avLst/>
            <a:gdLst/>
            <a:ahLst/>
            <a:cxnLst/>
            <a:rect l="l" t="t" r="r" b="b"/>
            <a:pathLst>
              <a:path w="3836034" h="1303654">
                <a:moveTo>
                  <a:pt x="0" y="957551"/>
                </a:moveTo>
                <a:lnTo>
                  <a:pt x="84025" y="857723"/>
                </a:lnTo>
                <a:lnTo>
                  <a:pt x="215265" y="1303355"/>
                </a:lnTo>
                <a:lnTo>
                  <a:pt x="368111" y="0"/>
                </a:lnTo>
                <a:lnTo>
                  <a:pt x="3835562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4E04F17A-2DE7-344E-BE0A-5D7FD2BB5D37}"/>
              </a:ext>
            </a:extLst>
          </p:cNvPr>
          <p:cNvSpPr/>
          <p:nvPr/>
        </p:nvSpPr>
        <p:spPr>
          <a:xfrm>
            <a:off x="3970407" y="3768207"/>
            <a:ext cx="2326560" cy="867165"/>
          </a:xfrm>
          <a:custGeom>
            <a:avLst/>
            <a:gdLst/>
            <a:ahLst/>
            <a:cxnLst/>
            <a:rect l="l" t="t" r="r" b="b"/>
            <a:pathLst>
              <a:path w="3836670" h="1430020">
                <a:moveTo>
                  <a:pt x="105446" y="928003"/>
                </a:moveTo>
                <a:lnTo>
                  <a:pt x="51213" y="928003"/>
                </a:lnTo>
                <a:lnTo>
                  <a:pt x="201658" y="1429548"/>
                </a:lnTo>
                <a:lnTo>
                  <a:pt x="232066" y="1429548"/>
                </a:lnTo>
                <a:lnTo>
                  <a:pt x="246460" y="1304955"/>
                </a:lnTo>
                <a:lnTo>
                  <a:pt x="216066" y="1304955"/>
                </a:lnTo>
                <a:lnTo>
                  <a:pt x="105446" y="928003"/>
                </a:lnTo>
                <a:close/>
              </a:path>
              <a:path w="3836670" h="1430020">
                <a:moveTo>
                  <a:pt x="3836364" y="0"/>
                </a:moveTo>
                <a:lnTo>
                  <a:pt x="368114" y="0"/>
                </a:lnTo>
                <a:lnTo>
                  <a:pt x="216066" y="1304955"/>
                </a:lnTo>
                <a:lnTo>
                  <a:pt x="246460" y="1304955"/>
                </a:lnTo>
                <a:lnTo>
                  <a:pt x="393715" y="30355"/>
                </a:lnTo>
                <a:lnTo>
                  <a:pt x="3836364" y="30355"/>
                </a:lnTo>
                <a:lnTo>
                  <a:pt x="3836364" y="0"/>
                </a:lnTo>
                <a:close/>
              </a:path>
              <a:path w="3836670" h="1430020">
                <a:moveTo>
                  <a:pt x="84824" y="857733"/>
                </a:moveTo>
                <a:lnTo>
                  <a:pt x="0" y="958358"/>
                </a:lnTo>
                <a:lnTo>
                  <a:pt x="14407" y="971132"/>
                </a:lnTo>
                <a:lnTo>
                  <a:pt x="51213" y="928003"/>
                </a:lnTo>
                <a:lnTo>
                  <a:pt x="105446" y="928003"/>
                </a:lnTo>
                <a:lnTo>
                  <a:pt x="84824" y="8577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5D7260AD-0B79-5E42-A2EB-0C27A866684B}"/>
              </a:ext>
            </a:extLst>
          </p:cNvPr>
          <p:cNvSpPr txBox="1"/>
          <p:nvPr/>
        </p:nvSpPr>
        <p:spPr>
          <a:xfrm>
            <a:off x="7546889" y="4064640"/>
            <a:ext cx="183291" cy="26828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1698" i="1" spc="-3" dirty="0">
                <a:latin typeface="Times New Roman"/>
                <a:cs typeface="Times New Roman"/>
              </a:rPr>
              <a:t>ui</a:t>
            </a:r>
            <a:endParaRPr sz="1698">
              <a:latin typeface="Times New Roman"/>
              <a:cs typeface="Times New Roman"/>
            </a:endParaRPr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2A4B5179-93E2-A548-8904-1FF2084DB057}"/>
              </a:ext>
            </a:extLst>
          </p:cNvPr>
          <p:cNvSpPr/>
          <p:nvPr/>
        </p:nvSpPr>
        <p:spPr>
          <a:xfrm>
            <a:off x="8106869" y="3968221"/>
            <a:ext cx="186371" cy="0"/>
          </a:xfrm>
          <a:custGeom>
            <a:avLst/>
            <a:gdLst/>
            <a:ahLst/>
            <a:cxnLst/>
            <a:rect l="l" t="t" r="r" b="b"/>
            <a:pathLst>
              <a:path w="307340">
                <a:moveTo>
                  <a:pt x="0" y="0"/>
                </a:moveTo>
                <a:lnTo>
                  <a:pt x="307215" y="0"/>
                </a:lnTo>
              </a:path>
            </a:pathLst>
          </a:custGeom>
          <a:ln w="30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36CB9F51-0E00-9346-BEE1-3347A72A5A45}"/>
              </a:ext>
            </a:extLst>
          </p:cNvPr>
          <p:cNvSpPr txBox="1"/>
          <p:nvPr/>
        </p:nvSpPr>
        <p:spPr>
          <a:xfrm>
            <a:off x="8194236" y="4064640"/>
            <a:ext cx="123221" cy="26828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1698" i="1" spc="-3" dirty="0">
                <a:latin typeface="Times New Roman"/>
                <a:cs typeface="Times New Roman"/>
              </a:rPr>
              <a:t>u</a:t>
            </a:r>
            <a:endParaRPr sz="1698">
              <a:latin typeface="Times New Roman"/>
              <a:cs typeface="Times New Roman"/>
            </a:endParaRPr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919FE97B-9459-924C-BD76-ADDC4B10442C}"/>
              </a:ext>
            </a:extLst>
          </p:cNvPr>
          <p:cNvSpPr txBox="1"/>
          <p:nvPr/>
        </p:nvSpPr>
        <p:spPr>
          <a:xfrm>
            <a:off x="8478604" y="3805064"/>
            <a:ext cx="123221" cy="26828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1698" spc="-3" dirty="0">
                <a:latin typeface="Times New Roman"/>
                <a:cs typeface="Times New Roman"/>
              </a:rPr>
              <a:t>2</a:t>
            </a:r>
            <a:endParaRPr sz="1698">
              <a:latin typeface="Times New Roman"/>
              <a:cs typeface="Times New Roman"/>
            </a:endParaRPr>
          </a:p>
        </p:txBody>
      </p:sp>
      <p:sp>
        <p:nvSpPr>
          <p:cNvPr id="23" name="object 21">
            <a:extLst>
              <a:ext uri="{FF2B5EF4-FFF2-40B4-BE49-F238E27FC236}">
                <a16:creationId xmlns:a16="http://schemas.microsoft.com/office/drawing/2014/main" id="{1348F8D9-1FCD-E34C-97C4-207AA891AD9F}"/>
              </a:ext>
            </a:extLst>
          </p:cNvPr>
          <p:cNvSpPr txBox="1"/>
          <p:nvPr/>
        </p:nvSpPr>
        <p:spPr>
          <a:xfrm>
            <a:off x="6561796" y="4330033"/>
            <a:ext cx="708134" cy="26828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1698" i="1" spc="-18" dirty="0">
                <a:latin typeface="Times New Roman"/>
                <a:cs typeface="Times New Roman"/>
              </a:rPr>
              <a:t>i</a:t>
            </a:r>
            <a:r>
              <a:rPr sz="1698" spc="-18" dirty="0">
                <a:latin typeface="Symbol"/>
                <a:cs typeface="Symbol"/>
              </a:rPr>
              <a:t></a:t>
            </a:r>
            <a:r>
              <a:rPr sz="1698" i="1" spc="-18" dirty="0">
                <a:latin typeface="Times New Roman"/>
                <a:cs typeface="Times New Roman"/>
              </a:rPr>
              <a:t>I</a:t>
            </a:r>
            <a:r>
              <a:rPr sz="1819" i="1" spc="-27" baseline="-19444" dirty="0">
                <a:latin typeface="Times New Roman"/>
                <a:cs typeface="Times New Roman"/>
              </a:rPr>
              <a:t>a</a:t>
            </a:r>
            <a:r>
              <a:rPr sz="1819" i="1" spc="-277" baseline="-19444" dirty="0">
                <a:latin typeface="Times New Roman"/>
                <a:cs typeface="Times New Roman"/>
              </a:rPr>
              <a:t> </a:t>
            </a:r>
            <a:r>
              <a:rPr sz="1698" spc="18" dirty="0">
                <a:latin typeface="Arial"/>
                <a:cs typeface="Arial"/>
              </a:rPr>
              <a:t>∩</a:t>
            </a:r>
            <a:r>
              <a:rPr sz="1698" i="1" spc="18" dirty="0">
                <a:latin typeface="Times New Roman"/>
                <a:cs typeface="Times New Roman"/>
              </a:rPr>
              <a:t>I</a:t>
            </a:r>
            <a:r>
              <a:rPr sz="1819" i="1" spc="27" baseline="-19444" dirty="0">
                <a:latin typeface="Times New Roman"/>
                <a:cs typeface="Times New Roman"/>
              </a:rPr>
              <a:t>u</a:t>
            </a:r>
            <a:endParaRPr sz="1819" baseline="-19444">
              <a:latin typeface="Times New Roman"/>
              <a:cs typeface="Times New Roman"/>
            </a:endParaRPr>
          </a:p>
        </p:txBody>
      </p:sp>
      <p:sp>
        <p:nvSpPr>
          <p:cNvPr id="24" name="object 22">
            <a:extLst>
              <a:ext uri="{FF2B5EF4-FFF2-40B4-BE49-F238E27FC236}">
                <a16:creationId xmlns:a16="http://schemas.microsoft.com/office/drawing/2014/main" id="{355063EF-042A-FD41-A5BE-C19384717940}"/>
              </a:ext>
            </a:extLst>
          </p:cNvPr>
          <p:cNvSpPr txBox="1"/>
          <p:nvPr/>
        </p:nvSpPr>
        <p:spPr>
          <a:xfrm>
            <a:off x="6716110" y="3628782"/>
            <a:ext cx="1775918" cy="683983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  <a:tabLst>
                <a:tab pos="1107059" algn="l"/>
              </a:tabLst>
            </a:pPr>
            <a:r>
              <a:rPr sz="6595" spc="4" baseline="-7279" dirty="0">
                <a:latin typeface="Symbol"/>
                <a:cs typeface="Symbol"/>
              </a:rPr>
              <a:t></a:t>
            </a:r>
            <a:r>
              <a:rPr sz="6595" spc="705" baseline="-7279" dirty="0">
                <a:latin typeface="Times New Roman"/>
                <a:cs typeface="Times New Roman"/>
              </a:rPr>
              <a:t> </a:t>
            </a:r>
            <a:r>
              <a:rPr sz="2911" spc="30" dirty="0">
                <a:latin typeface="Times New Roman"/>
                <a:cs typeface="Times New Roman"/>
              </a:rPr>
              <a:t>(</a:t>
            </a:r>
            <a:r>
              <a:rPr sz="2911" i="1" spc="30" dirty="0">
                <a:latin typeface="Times New Roman"/>
                <a:cs typeface="Times New Roman"/>
              </a:rPr>
              <a:t>r	</a:t>
            </a:r>
            <a:r>
              <a:rPr sz="2911" spc="12" dirty="0">
                <a:latin typeface="Symbol"/>
                <a:cs typeface="Symbol"/>
              </a:rPr>
              <a:t></a:t>
            </a:r>
            <a:r>
              <a:rPr sz="2911" spc="12" dirty="0">
                <a:latin typeface="Times New Roman"/>
                <a:cs typeface="Times New Roman"/>
              </a:rPr>
              <a:t> </a:t>
            </a:r>
            <a:r>
              <a:rPr sz="2911" i="1" spc="9" dirty="0">
                <a:latin typeface="Times New Roman"/>
                <a:cs typeface="Times New Roman"/>
              </a:rPr>
              <a:t>r</a:t>
            </a:r>
            <a:r>
              <a:rPr sz="2911" i="1" spc="-52" dirty="0">
                <a:latin typeface="Times New Roman"/>
                <a:cs typeface="Times New Roman"/>
              </a:rPr>
              <a:t> </a:t>
            </a:r>
            <a:r>
              <a:rPr sz="2911" spc="6" dirty="0">
                <a:latin typeface="Times New Roman"/>
                <a:cs typeface="Times New Roman"/>
              </a:rPr>
              <a:t>)</a:t>
            </a:r>
            <a:endParaRPr sz="2911" dirty="0">
              <a:latin typeface="Times New Roman"/>
              <a:cs typeface="Times New Roman"/>
            </a:endParaRPr>
          </a:p>
        </p:txBody>
      </p:sp>
      <p:sp>
        <p:nvSpPr>
          <p:cNvPr id="25" name="object 23">
            <a:extLst>
              <a:ext uri="{FF2B5EF4-FFF2-40B4-BE49-F238E27FC236}">
                <a16:creationId xmlns:a16="http://schemas.microsoft.com/office/drawing/2014/main" id="{F7F3C205-CB85-CE48-9360-EECD0DB117B3}"/>
              </a:ext>
            </a:extLst>
          </p:cNvPr>
          <p:cNvSpPr/>
          <p:nvPr/>
        </p:nvSpPr>
        <p:spPr>
          <a:xfrm>
            <a:off x="6326378" y="3768692"/>
            <a:ext cx="2321169" cy="790538"/>
          </a:xfrm>
          <a:custGeom>
            <a:avLst/>
            <a:gdLst/>
            <a:ahLst/>
            <a:cxnLst/>
            <a:rect l="l" t="t" r="r" b="b"/>
            <a:pathLst>
              <a:path w="3827779" h="1303654">
                <a:moveTo>
                  <a:pt x="0" y="957551"/>
                </a:moveTo>
                <a:lnTo>
                  <a:pt x="84025" y="857723"/>
                </a:lnTo>
                <a:lnTo>
                  <a:pt x="215265" y="1303355"/>
                </a:lnTo>
                <a:lnTo>
                  <a:pt x="368111" y="0"/>
                </a:lnTo>
                <a:lnTo>
                  <a:pt x="382756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6" name="object 24">
            <a:extLst>
              <a:ext uri="{FF2B5EF4-FFF2-40B4-BE49-F238E27FC236}">
                <a16:creationId xmlns:a16="http://schemas.microsoft.com/office/drawing/2014/main" id="{55D969A2-D246-8943-9F63-5A2452BD7830}"/>
              </a:ext>
            </a:extLst>
          </p:cNvPr>
          <p:cNvSpPr/>
          <p:nvPr/>
        </p:nvSpPr>
        <p:spPr>
          <a:xfrm>
            <a:off x="6325902" y="3768207"/>
            <a:ext cx="2321554" cy="867165"/>
          </a:xfrm>
          <a:custGeom>
            <a:avLst/>
            <a:gdLst/>
            <a:ahLst/>
            <a:cxnLst/>
            <a:rect l="l" t="t" r="r" b="b"/>
            <a:pathLst>
              <a:path w="3828415" h="1430020">
                <a:moveTo>
                  <a:pt x="105446" y="928003"/>
                </a:moveTo>
                <a:lnTo>
                  <a:pt x="51213" y="928003"/>
                </a:lnTo>
                <a:lnTo>
                  <a:pt x="201658" y="1429548"/>
                </a:lnTo>
                <a:lnTo>
                  <a:pt x="232066" y="1429548"/>
                </a:lnTo>
                <a:lnTo>
                  <a:pt x="246460" y="1304955"/>
                </a:lnTo>
                <a:lnTo>
                  <a:pt x="216066" y="1304955"/>
                </a:lnTo>
                <a:lnTo>
                  <a:pt x="105446" y="928003"/>
                </a:lnTo>
                <a:close/>
              </a:path>
              <a:path w="3828415" h="1430020">
                <a:moveTo>
                  <a:pt x="3828333" y="0"/>
                </a:moveTo>
                <a:lnTo>
                  <a:pt x="368114" y="0"/>
                </a:lnTo>
                <a:lnTo>
                  <a:pt x="216066" y="1304955"/>
                </a:lnTo>
                <a:lnTo>
                  <a:pt x="246460" y="1304955"/>
                </a:lnTo>
                <a:lnTo>
                  <a:pt x="393715" y="30355"/>
                </a:lnTo>
                <a:lnTo>
                  <a:pt x="3828333" y="30355"/>
                </a:lnTo>
                <a:lnTo>
                  <a:pt x="3828333" y="0"/>
                </a:lnTo>
                <a:close/>
              </a:path>
              <a:path w="3828415" h="1430020">
                <a:moveTo>
                  <a:pt x="84824" y="857733"/>
                </a:moveTo>
                <a:lnTo>
                  <a:pt x="0" y="958358"/>
                </a:lnTo>
                <a:lnTo>
                  <a:pt x="14397" y="971132"/>
                </a:lnTo>
                <a:lnTo>
                  <a:pt x="51213" y="928003"/>
                </a:lnTo>
                <a:lnTo>
                  <a:pt x="105446" y="928003"/>
                </a:lnTo>
                <a:lnTo>
                  <a:pt x="84824" y="8577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7" name="object 25">
            <a:extLst>
              <a:ext uri="{FF2B5EF4-FFF2-40B4-BE49-F238E27FC236}">
                <a16:creationId xmlns:a16="http://schemas.microsoft.com/office/drawing/2014/main" id="{D3768D7F-BB50-A746-81B3-57EE3510FE62}"/>
              </a:ext>
            </a:extLst>
          </p:cNvPr>
          <p:cNvSpPr/>
          <p:nvPr/>
        </p:nvSpPr>
        <p:spPr>
          <a:xfrm>
            <a:off x="3941288" y="3729950"/>
            <a:ext cx="4735524" cy="0"/>
          </a:xfrm>
          <a:custGeom>
            <a:avLst/>
            <a:gdLst/>
            <a:ahLst/>
            <a:cxnLst/>
            <a:rect l="l" t="t" r="r" b="b"/>
            <a:pathLst>
              <a:path w="7809230">
                <a:moveTo>
                  <a:pt x="0" y="0"/>
                </a:moveTo>
                <a:lnTo>
                  <a:pt x="7808798" y="0"/>
                </a:lnTo>
              </a:path>
            </a:pathLst>
          </a:custGeom>
          <a:ln w="30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24003F66-EB65-3542-8D0A-FE83C626E13C}"/>
              </a:ext>
            </a:extLst>
          </p:cNvPr>
          <p:cNvSpPr/>
          <p:nvPr/>
        </p:nvSpPr>
        <p:spPr>
          <a:xfrm rot="10800000">
            <a:off x="5133687" y="4728129"/>
            <a:ext cx="345604" cy="2498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13E1BB-AC52-6B4A-B7DF-E7A3B9115104}"/>
              </a:ext>
            </a:extLst>
          </p:cNvPr>
          <p:cNvSpPr txBox="1"/>
          <p:nvPr/>
        </p:nvSpPr>
        <p:spPr>
          <a:xfrm>
            <a:off x="5142635" y="503204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0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717D1820-C2DB-1D43-90CF-B1AB0D18FE27}"/>
              </a:ext>
            </a:extLst>
          </p:cNvPr>
          <p:cNvSpPr txBox="1">
            <a:spLocks/>
          </p:cNvSpPr>
          <p:nvPr/>
        </p:nvSpPr>
        <p:spPr>
          <a:xfrm>
            <a:off x="457200" y="5401377"/>
            <a:ext cx="11198860" cy="1192031"/>
          </a:xfrm>
          <a:prstGeom prst="rect">
            <a:avLst/>
          </a:prstGeom>
        </p:spPr>
        <p:txBody>
          <a:bodyPr lIns="90000" anchor="ctr"/>
          <a:lstStyle>
            <a:lvl1pPr marL="0" eaLnBrk="1" hangingPunct="1">
              <a:lnSpc>
                <a:spcPct val="120000"/>
              </a:lnSpc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lnSpc>
                <a:spcPct val="120000"/>
              </a:lnSpc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eaLnBrk="1" hangingPunct="1">
              <a:lnSpc>
                <a:spcPct val="120000"/>
              </a:lnSpc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eaLnBrk="1" hangingPunct="1">
              <a:lnSpc>
                <a:spcPct val="120000"/>
              </a:lnSpc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eaLnBrk="1" hangingPunct="1">
              <a:lnSpc>
                <a:spcPct val="120000"/>
              </a:lnSpc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ru-RU" kern="0" dirty="0">
                <a:solidFill>
                  <a:sysClr val="windowText" lastClr="000000"/>
                </a:solidFill>
              </a:rPr>
              <a:t>Нужно пропускать таких пользователей!</a:t>
            </a:r>
          </a:p>
        </p:txBody>
      </p:sp>
    </p:spTree>
    <p:extLst>
      <p:ext uri="{BB962C8B-B14F-4D97-AF65-F5344CB8AC3E}">
        <p14:creationId xmlns:p14="http://schemas.microsoft.com/office/powerpoint/2010/main" val="1138478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E525F-0AA4-8E43-B5BA-7FED78C82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3816" y="309741"/>
            <a:ext cx="7102305" cy="553998"/>
          </a:xfrm>
        </p:spPr>
        <p:txBody>
          <a:bodyPr/>
          <a:lstStyle/>
          <a:p>
            <a:r>
              <a:rPr lang="ru-RU" dirty="0"/>
              <a:t>Мало оценок в пересечении</a:t>
            </a:r>
          </a:p>
        </p:txBody>
      </p:sp>
      <p:sp>
        <p:nvSpPr>
          <p:cNvPr id="48" name="object 2">
            <a:extLst>
              <a:ext uri="{FF2B5EF4-FFF2-40B4-BE49-F238E27FC236}">
                <a16:creationId xmlns:a16="http://schemas.microsoft.com/office/drawing/2014/main" id="{773DFA4D-5072-204D-B481-68AC288C66E6}"/>
              </a:ext>
            </a:extLst>
          </p:cNvPr>
          <p:cNvSpPr txBox="1"/>
          <p:nvPr/>
        </p:nvSpPr>
        <p:spPr>
          <a:xfrm>
            <a:off x="655261" y="3082429"/>
            <a:ext cx="1391750" cy="458053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2911" i="1" spc="88" dirty="0">
                <a:latin typeface="Times New Roman"/>
                <a:cs typeface="Times New Roman"/>
              </a:rPr>
              <a:t>s</a:t>
            </a:r>
            <a:r>
              <a:rPr sz="2911" spc="88" dirty="0">
                <a:latin typeface="Times New Roman"/>
                <a:cs typeface="Times New Roman"/>
              </a:rPr>
              <a:t>(</a:t>
            </a:r>
            <a:r>
              <a:rPr sz="2911" i="1" spc="88" dirty="0">
                <a:latin typeface="Times New Roman"/>
                <a:cs typeface="Times New Roman"/>
              </a:rPr>
              <a:t>a</a:t>
            </a:r>
            <a:r>
              <a:rPr sz="2911" spc="88" dirty="0">
                <a:latin typeface="Times New Roman"/>
                <a:cs typeface="Times New Roman"/>
              </a:rPr>
              <a:t>,</a:t>
            </a:r>
            <a:r>
              <a:rPr sz="2911" i="1" spc="88" dirty="0">
                <a:latin typeface="Times New Roman"/>
                <a:cs typeface="Times New Roman"/>
              </a:rPr>
              <a:t>u</a:t>
            </a:r>
            <a:r>
              <a:rPr sz="2911" spc="88" dirty="0">
                <a:latin typeface="Times New Roman"/>
                <a:cs typeface="Times New Roman"/>
              </a:rPr>
              <a:t>)</a:t>
            </a:r>
            <a:r>
              <a:rPr sz="2911" spc="-233" dirty="0">
                <a:latin typeface="Times New Roman"/>
                <a:cs typeface="Times New Roman"/>
              </a:rPr>
              <a:t> </a:t>
            </a:r>
            <a:r>
              <a:rPr sz="2911" spc="12" dirty="0">
                <a:latin typeface="Symbol"/>
                <a:cs typeface="Symbol"/>
              </a:rPr>
              <a:t></a:t>
            </a:r>
            <a:endParaRPr sz="2911" dirty="0">
              <a:latin typeface="Symbol"/>
              <a:cs typeface="Symbol"/>
            </a:endParaRPr>
          </a:p>
        </p:txBody>
      </p:sp>
      <p:sp>
        <p:nvSpPr>
          <p:cNvPr id="49" name="object 3">
            <a:extLst>
              <a:ext uri="{FF2B5EF4-FFF2-40B4-BE49-F238E27FC236}">
                <a16:creationId xmlns:a16="http://schemas.microsoft.com/office/drawing/2014/main" id="{B5A57A0A-820B-724A-9EB8-92339419137D}"/>
              </a:ext>
            </a:extLst>
          </p:cNvPr>
          <p:cNvSpPr/>
          <p:nvPr/>
        </p:nvSpPr>
        <p:spPr>
          <a:xfrm>
            <a:off x="4516001" y="2685750"/>
            <a:ext cx="186371" cy="0"/>
          </a:xfrm>
          <a:custGeom>
            <a:avLst/>
            <a:gdLst/>
            <a:ahLst/>
            <a:cxnLst/>
            <a:rect l="l" t="t" r="r" b="b"/>
            <a:pathLst>
              <a:path w="307340">
                <a:moveTo>
                  <a:pt x="0" y="0"/>
                </a:moveTo>
                <a:lnTo>
                  <a:pt x="307289" y="0"/>
                </a:lnTo>
              </a:path>
            </a:pathLst>
          </a:custGeom>
          <a:ln w="30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0" name="object 4">
            <a:extLst>
              <a:ext uri="{FF2B5EF4-FFF2-40B4-BE49-F238E27FC236}">
                <a16:creationId xmlns:a16="http://schemas.microsoft.com/office/drawing/2014/main" id="{EE8E5090-472F-1C42-B60F-C97AA91DA7D4}"/>
              </a:ext>
            </a:extLst>
          </p:cNvPr>
          <p:cNvSpPr txBox="1"/>
          <p:nvPr/>
        </p:nvSpPr>
        <p:spPr>
          <a:xfrm>
            <a:off x="4224893" y="2532278"/>
            <a:ext cx="1069324" cy="458053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288028" indent="-280327">
              <a:spcBef>
                <a:spcPts val="79"/>
              </a:spcBef>
              <a:buFont typeface="Symbol"/>
              <a:buChar char=""/>
              <a:tabLst>
                <a:tab pos="288413" algn="l"/>
              </a:tabLst>
            </a:pPr>
            <a:r>
              <a:rPr sz="2911" i="1" spc="-164" dirty="0">
                <a:latin typeface="Times New Roman"/>
                <a:cs typeface="Times New Roman"/>
              </a:rPr>
              <a:t>r</a:t>
            </a:r>
            <a:r>
              <a:rPr sz="2547" i="1" spc="-246" baseline="-23809" dirty="0">
                <a:latin typeface="Times New Roman"/>
                <a:cs typeface="Times New Roman"/>
              </a:rPr>
              <a:t>a</a:t>
            </a:r>
            <a:r>
              <a:rPr sz="2547" i="1" spc="-364" baseline="-23809" dirty="0">
                <a:latin typeface="Times New Roman"/>
                <a:cs typeface="Times New Roman"/>
              </a:rPr>
              <a:t> </a:t>
            </a:r>
            <a:r>
              <a:rPr sz="2911" spc="-67" dirty="0">
                <a:latin typeface="Times New Roman"/>
                <a:cs typeface="Times New Roman"/>
              </a:rPr>
              <a:t>)(</a:t>
            </a:r>
            <a:r>
              <a:rPr sz="2911" i="1" spc="-67" dirty="0">
                <a:latin typeface="Times New Roman"/>
                <a:cs typeface="Times New Roman"/>
              </a:rPr>
              <a:t>r</a:t>
            </a:r>
            <a:r>
              <a:rPr sz="2547" i="1" spc="-100" baseline="-23809" dirty="0">
                <a:latin typeface="Times New Roman"/>
                <a:cs typeface="Times New Roman"/>
              </a:rPr>
              <a:t>ui</a:t>
            </a:r>
            <a:endParaRPr sz="2547" baseline="-23809" dirty="0">
              <a:latin typeface="Times New Roman"/>
              <a:cs typeface="Times New Roman"/>
            </a:endParaRPr>
          </a:p>
        </p:txBody>
      </p:sp>
      <p:sp>
        <p:nvSpPr>
          <p:cNvPr id="51" name="object 5">
            <a:extLst>
              <a:ext uri="{FF2B5EF4-FFF2-40B4-BE49-F238E27FC236}">
                <a16:creationId xmlns:a16="http://schemas.microsoft.com/office/drawing/2014/main" id="{9384D0E5-C586-C144-8AEF-CCFEE0C941E8}"/>
              </a:ext>
            </a:extLst>
          </p:cNvPr>
          <p:cNvSpPr/>
          <p:nvPr/>
        </p:nvSpPr>
        <p:spPr>
          <a:xfrm>
            <a:off x="5670935" y="2685750"/>
            <a:ext cx="186371" cy="0"/>
          </a:xfrm>
          <a:custGeom>
            <a:avLst/>
            <a:gdLst/>
            <a:ahLst/>
            <a:cxnLst/>
            <a:rect l="l" t="t" r="r" b="b"/>
            <a:pathLst>
              <a:path w="307340">
                <a:moveTo>
                  <a:pt x="0" y="0"/>
                </a:moveTo>
                <a:lnTo>
                  <a:pt x="307310" y="0"/>
                </a:lnTo>
              </a:path>
            </a:pathLst>
          </a:custGeom>
          <a:ln w="30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2" name="object 6">
            <a:extLst>
              <a:ext uri="{FF2B5EF4-FFF2-40B4-BE49-F238E27FC236}">
                <a16:creationId xmlns:a16="http://schemas.microsoft.com/office/drawing/2014/main" id="{54EFAE62-233F-0341-9A36-C6D6E58658A9}"/>
              </a:ext>
            </a:extLst>
          </p:cNvPr>
          <p:cNvSpPr txBox="1"/>
          <p:nvPr/>
        </p:nvSpPr>
        <p:spPr>
          <a:xfrm>
            <a:off x="5379831" y="2532278"/>
            <a:ext cx="676558" cy="458053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288028" indent="-280327">
              <a:spcBef>
                <a:spcPts val="79"/>
              </a:spcBef>
              <a:buFont typeface="Symbol"/>
              <a:buChar char=""/>
              <a:tabLst>
                <a:tab pos="288413" algn="l"/>
              </a:tabLst>
            </a:pPr>
            <a:r>
              <a:rPr sz="2911" i="1" spc="-185" dirty="0">
                <a:latin typeface="Times New Roman"/>
                <a:cs typeface="Times New Roman"/>
              </a:rPr>
              <a:t>r</a:t>
            </a:r>
            <a:r>
              <a:rPr sz="2547" i="1" spc="-277" baseline="-23809" dirty="0">
                <a:latin typeface="Times New Roman"/>
                <a:cs typeface="Times New Roman"/>
              </a:rPr>
              <a:t>u</a:t>
            </a:r>
            <a:r>
              <a:rPr sz="2547" i="1" spc="-337" baseline="-23809" dirty="0">
                <a:latin typeface="Times New Roman"/>
                <a:cs typeface="Times New Roman"/>
              </a:rPr>
              <a:t> </a:t>
            </a:r>
            <a:r>
              <a:rPr sz="2911" spc="6" dirty="0">
                <a:latin typeface="Times New Roman"/>
                <a:cs typeface="Times New Roman"/>
              </a:rPr>
              <a:t>)</a:t>
            </a:r>
            <a:endParaRPr sz="2911">
              <a:latin typeface="Times New Roman"/>
              <a:cs typeface="Times New Roman"/>
            </a:endParaRPr>
          </a:p>
        </p:txBody>
      </p:sp>
      <p:sp>
        <p:nvSpPr>
          <p:cNvPr id="53" name="object 7">
            <a:extLst>
              <a:ext uri="{FF2B5EF4-FFF2-40B4-BE49-F238E27FC236}">
                <a16:creationId xmlns:a16="http://schemas.microsoft.com/office/drawing/2014/main" id="{7162444C-7B55-104F-B345-738A6677F677}"/>
              </a:ext>
            </a:extLst>
          </p:cNvPr>
          <p:cNvSpPr txBox="1"/>
          <p:nvPr/>
        </p:nvSpPr>
        <p:spPr>
          <a:xfrm>
            <a:off x="2966108" y="3047562"/>
            <a:ext cx="708134" cy="26828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1698" i="1" spc="-18" dirty="0">
                <a:latin typeface="Times New Roman"/>
                <a:cs typeface="Times New Roman"/>
              </a:rPr>
              <a:t>i</a:t>
            </a:r>
            <a:r>
              <a:rPr sz="1698" spc="-18" dirty="0">
                <a:latin typeface="Symbol"/>
                <a:cs typeface="Symbol"/>
              </a:rPr>
              <a:t></a:t>
            </a:r>
            <a:r>
              <a:rPr sz="1698" i="1" spc="-18" dirty="0">
                <a:latin typeface="Times New Roman"/>
                <a:cs typeface="Times New Roman"/>
              </a:rPr>
              <a:t>I</a:t>
            </a:r>
            <a:r>
              <a:rPr sz="1819" i="1" spc="-27" baseline="-19444" dirty="0">
                <a:latin typeface="Times New Roman"/>
                <a:cs typeface="Times New Roman"/>
              </a:rPr>
              <a:t>a</a:t>
            </a:r>
            <a:r>
              <a:rPr sz="1819" i="1" spc="-277" baseline="-19444" dirty="0">
                <a:latin typeface="Times New Roman"/>
                <a:cs typeface="Times New Roman"/>
              </a:rPr>
              <a:t> </a:t>
            </a:r>
            <a:r>
              <a:rPr sz="1698" spc="18" dirty="0">
                <a:latin typeface="Arial"/>
                <a:cs typeface="Arial"/>
              </a:rPr>
              <a:t>∩</a:t>
            </a:r>
            <a:r>
              <a:rPr sz="1698" i="1" spc="18" dirty="0">
                <a:latin typeface="Times New Roman"/>
                <a:cs typeface="Times New Roman"/>
              </a:rPr>
              <a:t>I</a:t>
            </a:r>
            <a:r>
              <a:rPr sz="1819" i="1" spc="27" baseline="-19444" dirty="0">
                <a:latin typeface="Times New Roman"/>
                <a:cs typeface="Times New Roman"/>
              </a:rPr>
              <a:t>u</a:t>
            </a:r>
            <a:endParaRPr sz="1819" baseline="-19444">
              <a:latin typeface="Times New Roman"/>
              <a:cs typeface="Times New Roman"/>
            </a:endParaRPr>
          </a:p>
        </p:txBody>
      </p:sp>
      <p:sp>
        <p:nvSpPr>
          <p:cNvPr id="54" name="object 8">
            <a:extLst>
              <a:ext uri="{FF2B5EF4-FFF2-40B4-BE49-F238E27FC236}">
                <a16:creationId xmlns:a16="http://schemas.microsoft.com/office/drawing/2014/main" id="{3914D95C-3C55-F84D-B8B9-E28F54BD4370}"/>
              </a:ext>
            </a:extLst>
          </p:cNvPr>
          <p:cNvSpPr txBox="1">
            <a:spLocks/>
          </p:cNvSpPr>
          <p:nvPr/>
        </p:nvSpPr>
        <p:spPr>
          <a:xfrm>
            <a:off x="3120423" y="2346312"/>
            <a:ext cx="1046201" cy="683983"/>
          </a:xfrm>
          <a:prstGeom prst="rect">
            <a:avLst/>
          </a:prstGeom>
        </p:spPr>
        <p:txBody>
          <a:bodyPr vert="horz" wrap="square" lIns="0" tIns="7316" rIns="0" bIns="0" rtlCol="0" anchor="ctr">
            <a:spAutoFit/>
          </a:bodyPr>
          <a:lstStyle>
            <a:lvl1pPr algn="ctr" eaLnBrk="1" hangingPunct="1">
              <a:defRPr sz="3600" b="0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7701">
              <a:spcBef>
                <a:spcPts val="58"/>
              </a:spcBef>
            </a:pPr>
            <a:r>
              <a:rPr lang="en-US" sz="6595" kern="0" spc="4" baseline="-7279" dirty="0">
                <a:solidFill>
                  <a:schemeClr val="tx1"/>
                </a:solidFill>
                <a:latin typeface="Symbol"/>
                <a:cs typeface="Times New Roman" panose="02020603050405020304" pitchFamily="18" charset="0"/>
              </a:rPr>
              <a:t></a:t>
            </a:r>
            <a:r>
              <a:rPr lang="en-US" sz="6595" kern="0" spc="632" baseline="-7279" dirty="0">
                <a:solidFill>
                  <a:schemeClr val="tx1"/>
                </a:solidFill>
              </a:rPr>
              <a:t> </a:t>
            </a:r>
            <a:r>
              <a:rPr lang="en-US" sz="2911" kern="0" spc="-6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911" i="1" kern="0" spc="-6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547" i="1" kern="0" spc="-91" baseline="-23809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endParaRPr lang="en-US" sz="2547" i="1" kern="0" baseline="-23809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object 9">
            <a:extLst>
              <a:ext uri="{FF2B5EF4-FFF2-40B4-BE49-F238E27FC236}">
                <a16:creationId xmlns:a16="http://schemas.microsoft.com/office/drawing/2014/main" id="{81A031B9-AD67-EC45-810A-E50517E91255}"/>
              </a:ext>
            </a:extLst>
          </p:cNvPr>
          <p:cNvSpPr txBox="1"/>
          <p:nvPr/>
        </p:nvSpPr>
        <p:spPr>
          <a:xfrm>
            <a:off x="3391202" y="3696505"/>
            <a:ext cx="183291" cy="26828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1698" i="1" spc="-3" dirty="0">
                <a:latin typeface="Times New Roman"/>
                <a:cs typeface="Times New Roman"/>
              </a:rPr>
              <a:t>ai</a:t>
            </a:r>
            <a:endParaRPr sz="1698">
              <a:latin typeface="Times New Roman"/>
              <a:cs typeface="Times New Roman"/>
            </a:endParaRPr>
          </a:p>
        </p:txBody>
      </p:sp>
      <p:sp>
        <p:nvSpPr>
          <p:cNvPr id="56" name="object 10">
            <a:extLst>
              <a:ext uri="{FF2B5EF4-FFF2-40B4-BE49-F238E27FC236}">
                <a16:creationId xmlns:a16="http://schemas.microsoft.com/office/drawing/2014/main" id="{D1D5C28F-6249-5942-B8A2-1B6738A92176}"/>
              </a:ext>
            </a:extLst>
          </p:cNvPr>
          <p:cNvSpPr/>
          <p:nvPr/>
        </p:nvSpPr>
        <p:spPr>
          <a:xfrm>
            <a:off x="3951145" y="3600086"/>
            <a:ext cx="186371" cy="0"/>
          </a:xfrm>
          <a:custGeom>
            <a:avLst/>
            <a:gdLst/>
            <a:ahLst/>
            <a:cxnLst/>
            <a:rect l="l" t="t" r="r" b="b"/>
            <a:pathLst>
              <a:path w="307340">
                <a:moveTo>
                  <a:pt x="0" y="0"/>
                </a:moveTo>
                <a:lnTo>
                  <a:pt x="307289" y="0"/>
                </a:lnTo>
              </a:path>
            </a:pathLst>
          </a:custGeom>
          <a:ln w="30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7" name="object 11">
            <a:extLst>
              <a:ext uri="{FF2B5EF4-FFF2-40B4-BE49-F238E27FC236}">
                <a16:creationId xmlns:a16="http://schemas.microsoft.com/office/drawing/2014/main" id="{B06DDB1B-FD0B-3A4B-B8CA-8609F111F0FB}"/>
              </a:ext>
            </a:extLst>
          </p:cNvPr>
          <p:cNvSpPr txBox="1"/>
          <p:nvPr/>
        </p:nvSpPr>
        <p:spPr>
          <a:xfrm>
            <a:off x="4043403" y="3696505"/>
            <a:ext cx="123221" cy="26828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1698" i="1" spc="-3" dirty="0">
                <a:latin typeface="Times New Roman"/>
                <a:cs typeface="Times New Roman"/>
              </a:rPr>
              <a:t>a</a:t>
            </a:r>
            <a:endParaRPr sz="1698">
              <a:latin typeface="Times New Roman"/>
              <a:cs typeface="Times New Roman"/>
            </a:endParaRPr>
          </a:p>
        </p:txBody>
      </p:sp>
      <p:sp>
        <p:nvSpPr>
          <p:cNvPr id="58" name="object 12">
            <a:extLst>
              <a:ext uri="{FF2B5EF4-FFF2-40B4-BE49-F238E27FC236}">
                <a16:creationId xmlns:a16="http://schemas.microsoft.com/office/drawing/2014/main" id="{3E462005-3DB9-D540-A463-CDB29FBA4500}"/>
              </a:ext>
            </a:extLst>
          </p:cNvPr>
          <p:cNvSpPr txBox="1"/>
          <p:nvPr/>
        </p:nvSpPr>
        <p:spPr>
          <a:xfrm>
            <a:off x="4322917" y="3436929"/>
            <a:ext cx="123221" cy="26828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1698" spc="-3" dirty="0">
                <a:latin typeface="Times New Roman"/>
                <a:cs typeface="Times New Roman"/>
              </a:rPr>
              <a:t>2</a:t>
            </a:r>
            <a:endParaRPr sz="1698">
              <a:latin typeface="Times New Roman"/>
              <a:cs typeface="Times New Roman"/>
            </a:endParaRPr>
          </a:p>
        </p:txBody>
      </p:sp>
      <p:sp>
        <p:nvSpPr>
          <p:cNvPr id="59" name="object 13">
            <a:extLst>
              <a:ext uri="{FF2B5EF4-FFF2-40B4-BE49-F238E27FC236}">
                <a16:creationId xmlns:a16="http://schemas.microsoft.com/office/drawing/2014/main" id="{41469C8C-ACA0-314A-8030-2A53979E15B6}"/>
              </a:ext>
            </a:extLst>
          </p:cNvPr>
          <p:cNvSpPr txBox="1"/>
          <p:nvPr/>
        </p:nvSpPr>
        <p:spPr>
          <a:xfrm>
            <a:off x="2401256" y="3961898"/>
            <a:ext cx="708134" cy="26828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1698" i="1" spc="-18" dirty="0">
                <a:latin typeface="Times New Roman"/>
                <a:cs typeface="Times New Roman"/>
              </a:rPr>
              <a:t>i</a:t>
            </a:r>
            <a:r>
              <a:rPr sz="1698" spc="-18" dirty="0">
                <a:latin typeface="Symbol"/>
                <a:cs typeface="Symbol"/>
              </a:rPr>
              <a:t></a:t>
            </a:r>
            <a:r>
              <a:rPr sz="1698" i="1" spc="-18" dirty="0">
                <a:latin typeface="Times New Roman"/>
                <a:cs typeface="Times New Roman"/>
              </a:rPr>
              <a:t>I</a:t>
            </a:r>
            <a:r>
              <a:rPr sz="1819" i="1" spc="-27" baseline="-19444" dirty="0">
                <a:latin typeface="Times New Roman"/>
                <a:cs typeface="Times New Roman"/>
              </a:rPr>
              <a:t>a</a:t>
            </a:r>
            <a:r>
              <a:rPr sz="1819" i="1" spc="-277" baseline="-19444" dirty="0">
                <a:latin typeface="Times New Roman"/>
                <a:cs typeface="Times New Roman"/>
              </a:rPr>
              <a:t> </a:t>
            </a:r>
            <a:r>
              <a:rPr sz="1698" spc="18" dirty="0">
                <a:latin typeface="Arial"/>
                <a:cs typeface="Arial"/>
              </a:rPr>
              <a:t>∩</a:t>
            </a:r>
            <a:r>
              <a:rPr sz="1698" i="1" spc="18" dirty="0">
                <a:latin typeface="Times New Roman"/>
                <a:cs typeface="Times New Roman"/>
              </a:rPr>
              <a:t>I</a:t>
            </a:r>
            <a:r>
              <a:rPr sz="1819" i="1" spc="27" baseline="-19444" dirty="0">
                <a:latin typeface="Times New Roman"/>
                <a:cs typeface="Times New Roman"/>
              </a:rPr>
              <a:t>u</a:t>
            </a:r>
            <a:endParaRPr sz="1819" baseline="-19444">
              <a:latin typeface="Times New Roman"/>
              <a:cs typeface="Times New Roman"/>
            </a:endParaRPr>
          </a:p>
        </p:txBody>
      </p:sp>
      <p:sp>
        <p:nvSpPr>
          <p:cNvPr id="60" name="object 14">
            <a:extLst>
              <a:ext uri="{FF2B5EF4-FFF2-40B4-BE49-F238E27FC236}">
                <a16:creationId xmlns:a16="http://schemas.microsoft.com/office/drawing/2014/main" id="{48B561C3-C693-3546-84D0-F190AEA712D9}"/>
              </a:ext>
            </a:extLst>
          </p:cNvPr>
          <p:cNvSpPr txBox="1"/>
          <p:nvPr/>
        </p:nvSpPr>
        <p:spPr>
          <a:xfrm>
            <a:off x="2555571" y="3260647"/>
            <a:ext cx="1780924" cy="683983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  <a:tabLst>
                <a:tab pos="1112065" algn="l"/>
              </a:tabLst>
            </a:pPr>
            <a:r>
              <a:rPr sz="6595" spc="4" baseline="-7279" dirty="0">
                <a:latin typeface="Symbol"/>
                <a:cs typeface="Symbol"/>
              </a:rPr>
              <a:t></a:t>
            </a:r>
            <a:r>
              <a:rPr sz="6595" spc="705" baseline="-7279" dirty="0">
                <a:latin typeface="Times New Roman"/>
                <a:cs typeface="Times New Roman"/>
              </a:rPr>
              <a:t> </a:t>
            </a:r>
            <a:r>
              <a:rPr sz="2911" spc="30" dirty="0">
                <a:latin typeface="Times New Roman"/>
                <a:cs typeface="Times New Roman"/>
              </a:rPr>
              <a:t>(</a:t>
            </a:r>
            <a:r>
              <a:rPr sz="2911" i="1" spc="30" dirty="0">
                <a:latin typeface="Times New Roman"/>
                <a:cs typeface="Times New Roman"/>
              </a:rPr>
              <a:t>r	</a:t>
            </a:r>
            <a:r>
              <a:rPr sz="2911" spc="12" dirty="0">
                <a:latin typeface="Symbol"/>
                <a:cs typeface="Symbol"/>
              </a:rPr>
              <a:t></a:t>
            </a:r>
            <a:r>
              <a:rPr sz="2911" spc="12" dirty="0">
                <a:latin typeface="Times New Roman"/>
                <a:cs typeface="Times New Roman"/>
              </a:rPr>
              <a:t> </a:t>
            </a:r>
            <a:r>
              <a:rPr sz="2911" i="1" spc="9" dirty="0">
                <a:latin typeface="Times New Roman"/>
                <a:cs typeface="Times New Roman"/>
              </a:rPr>
              <a:t>r</a:t>
            </a:r>
            <a:r>
              <a:rPr sz="2911" i="1" spc="-52" dirty="0">
                <a:latin typeface="Times New Roman"/>
                <a:cs typeface="Times New Roman"/>
              </a:rPr>
              <a:t> </a:t>
            </a:r>
            <a:r>
              <a:rPr sz="2911" spc="6" dirty="0">
                <a:latin typeface="Times New Roman"/>
                <a:cs typeface="Times New Roman"/>
              </a:rPr>
              <a:t>)</a:t>
            </a:r>
            <a:endParaRPr sz="2911" dirty="0">
              <a:latin typeface="Times New Roman"/>
              <a:cs typeface="Times New Roman"/>
            </a:endParaRPr>
          </a:p>
        </p:txBody>
      </p:sp>
      <p:sp>
        <p:nvSpPr>
          <p:cNvPr id="61" name="object 15">
            <a:extLst>
              <a:ext uri="{FF2B5EF4-FFF2-40B4-BE49-F238E27FC236}">
                <a16:creationId xmlns:a16="http://schemas.microsoft.com/office/drawing/2014/main" id="{B8B8A81E-D015-AA4A-8BC2-84AFE06A5A68}"/>
              </a:ext>
            </a:extLst>
          </p:cNvPr>
          <p:cNvSpPr/>
          <p:nvPr/>
        </p:nvSpPr>
        <p:spPr>
          <a:xfrm>
            <a:off x="2165839" y="3400557"/>
            <a:ext cx="2326175" cy="790538"/>
          </a:xfrm>
          <a:custGeom>
            <a:avLst/>
            <a:gdLst/>
            <a:ahLst/>
            <a:cxnLst/>
            <a:rect l="l" t="t" r="r" b="b"/>
            <a:pathLst>
              <a:path w="3836034" h="1303654">
                <a:moveTo>
                  <a:pt x="0" y="957551"/>
                </a:moveTo>
                <a:lnTo>
                  <a:pt x="84025" y="857723"/>
                </a:lnTo>
                <a:lnTo>
                  <a:pt x="215265" y="1303355"/>
                </a:lnTo>
                <a:lnTo>
                  <a:pt x="368111" y="0"/>
                </a:lnTo>
                <a:lnTo>
                  <a:pt x="3835562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2" name="object 16">
            <a:extLst>
              <a:ext uri="{FF2B5EF4-FFF2-40B4-BE49-F238E27FC236}">
                <a16:creationId xmlns:a16="http://schemas.microsoft.com/office/drawing/2014/main" id="{ACBDA3B6-E1E1-6A42-9876-40D3358C57CC}"/>
              </a:ext>
            </a:extLst>
          </p:cNvPr>
          <p:cNvSpPr/>
          <p:nvPr/>
        </p:nvSpPr>
        <p:spPr>
          <a:xfrm>
            <a:off x="2165358" y="3400072"/>
            <a:ext cx="2326560" cy="867165"/>
          </a:xfrm>
          <a:custGeom>
            <a:avLst/>
            <a:gdLst/>
            <a:ahLst/>
            <a:cxnLst/>
            <a:rect l="l" t="t" r="r" b="b"/>
            <a:pathLst>
              <a:path w="3836670" h="1430020">
                <a:moveTo>
                  <a:pt x="105446" y="928003"/>
                </a:moveTo>
                <a:lnTo>
                  <a:pt x="51213" y="928003"/>
                </a:lnTo>
                <a:lnTo>
                  <a:pt x="201658" y="1429548"/>
                </a:lnTo>
                <a:lnTo>
                  <a:pt x="232066" y="1429548"/>
                </a:lnTo>
                <a:lnTo>
                  <a:pt x="246460" y="1304955"/>
                </a:lnTo>
                <a:lnTo>
                  <a:pt x="216066" y="1304955"/>
                </a:lnTo>
                <a:lnTo>
                  <a:pt x="105446" y="928003"/>
                </a:lnTo>
                <a:close/>
              </a:path>
              <a:path w="3836670" h="1430020">
                <a:moveTo>
                  <a:pt x="3836364" y="0"/>
                </a:moveTo>
                <a:lnTo>
                  <a:pt x="368114" y="0"/>
                </a:lnTo>
                <a:lnTo>
                  <a:pt x="216066" y="1304955"/>
                </a:lnTo>
                <a:lnTo>
                  <a:pt x="246460" y="1304955"/>
                </a:lnTo>
                <a:lnTo>
                  <a:pt x="393715" y="30355"/>
                </a:lnTo>
                <a:lnTo>
                  <a:pt x="3836364" y="30355"/>
                </a:lnTo>
                <a:lnTo>
                  <a:pt x="3836364" y="0"/>
                </a:lnTo>
                <a:close/>
              </a:path>
              <a:path w="3836670" h="1430020">
                <a:moveTo>
                  <a:pt x="84824" y="857733"/>
                </a:moveTo>
                <a:lnTo>
                  <a:pt x="0" y="958358"/>
                </a:lnTo>
                <a:lnTo>
                  <a:pt x="14407" y="971132"/>
                </a:lnTo>
                <a:lnTo>
                  <a:pt x="51213" y="928003"/>
                </a:lnTo>
                <a:lnTo>
                  <a:pt x="105446" y="928003"/>
                </a:lnTo>
                <a:lnTo>
                  <a:pt x="84824" y="8577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3" name="object 17">
            <a:extLst>
              <a:ext uri="{FF2B5EF4-FFF2-40B4-BE49-F238E27FC236}">
                <a16:creationId xmlns:a16="http://schemas.microsoft.com/office/drawing/2014/main" id="{C2A9DB19-AA42-A342-992A-86DF5F8BA1B6}"/>
              </a:ext>
            </a:extLst>
          </p:cNvPr>
          <p:cNvSpPr txBox="1"/>
          <p:nvPr/>
        </p:nvSpPr>
        <p:spPr>
          <a:xfrm>
            <a:off x="5741840" y="3696505"/>
            <a:ext cx="183291" cy="26828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1698" i="1" spc="-3" dirty="0">
                <a:latin typeface="Times New Roman"/>
                <a:cs typeface="Times New Roman"/>
              </a:rPr>
              <a:t>ui</a:t>
            </a:r>
            <a:endParaRPr sz="1698">
              <a:latin typeface="Times New Roman"/>
              <a:cs typeface="Times New Roman"/>
            </a:endParaRPr>
          </a:p>
        </p:txBody>
      </p:sp>
      <p:sp>
        <p:nvSpPr>
          <p:cNvPr id="64" name="object 18">
            <a:extLst>
              <a:ext uri="{FF2B5EF4-FFF2-40B4-BE49-F238E27FC236}">
                <a16:creationId xmlns:a16="http://schemas.microsoft.com/office/drawing/2014/main" id="{EA2CC25E-EE91-F94A-8440-6542FFDE7EB0}"/>
              </a:ext>
            </a:extLst>
          </p:cNvPr>
          <p:cNvSpPr/>
          <p:nvPr/>
        </p:nvSpPr>
        <p:spPr>
          <a:xfrm>
            <a:off x="6301820" y="3600086"/>
            <a:ext cx="186371" cy="0"/>
          </a:xfrm>
          <a:custGeom>
            <a:avLst/>
            <a:gdLst/>
            <a:ahLst/>
            <a:cxnLst/>
            <a:rect l="l" t="t" r="r" b="b"/>
            <a:pathLst>
              <a:path w="307340">
                <a:moveTo>
                  <a:pt x="0" y="0"/>
                </a:moveTo>
                <a:lnTo>
                  <a:pt x="307215" y="0"/>
                </a:lnTo>
              </a:path>
            </a:pathLst>
          </a:custGeom>
          <a:ln w="30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5" name="object 19">
            <a:extLst>
              <a:ext uri="{FF2B5EF4-FFF2-40B4-BE49-F238E27FC236}">
                <a16:creationId xmlns:a16="http://schemas.microsoft.com/office/drawing/2014/main" id="{7CD10F9D-9AC6-6741-909A-ECAFF16E46A7}"/>
              </a:ext>
            </a:extLst>
          </p:cNvPr>
          <p:cNvSpPr txBox="1"/>
          <p:nvPr/>
        </p:nvSpPr>
        <p:spPr>
          <a:xfrm>
            <a:off x="6389187" y="3696505"/>
            <a:ext cx="123221" cy="26828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1698" i="1" spc="-3" dirty="0">
                <a:latin typeface="Times New Roman"/>
                <a:cs typeface="Times New Roman"/>
              </a:rPr>
              <a:t>u</a:t>
            </a:r>
            <a:endParaRPr sz="1698">
              <a:latin typeface="Times New Roman"/>
              <a:cs typeface="Times New Roman"/>
            </a:endParaRPr>
          </a:p>
        </p:txBody>
      </p:sp>
      <p:sp>
        <p:nvSpPr>
          <p:cNvPr id="66" name="object 20">
            <a:extLst>
              <a:ext uri="{FF2B5EF4-FFF2-40B4-BE49-F238E27FC236}">
                <a16:creationId xmlns:a16="http://schemas.microsoft.com/office/drawing/2014/main" id="{4015499D-B4D0-6548-A1AF-AD6E7F7455AF}"/>
              </a:ext>
            </a:extLst>
          </p:cNvPr>
          <p:cNvSpPr txBox="1"/>
          <p:nvPr/>
        </p:nvSpPr>
        <p:spPr>
          <a:xfrm>
            <a:off x="6673555" y="3436929"/>
            <a:ext cx="123221" cy="26828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1698" spc="-3" dirty="0">
                <a:latin typeface="Times New Roman"/>
                <a:cs typeface="Times New Roman"/>
              </a:rPr>
              <a:t>2</a:t>
            </a:r>
            <a:endParaRPr sz="1698">
              <a:latin typeface="Times New Roman"/>
              <a:cs typeface="Times New Roman"/>
            </a:endParaRPr>
          </a:p>
        </p:txBody>
      </p:sp>
      <p:sp>
        <p:nvSpPr>
          <p:cNvPr id="67" name="object 21">
            <a:extLst>
              <a:ext uri="{FF2B5EF4-FFF2-40B4-BE49-F238E27FC236}">
                <a16:creationId xmlns:a16="http://schemas.microsoft.com/office/drawing/2014/main" id="{8DD2EC8B-4861-3345-B1D7-CD2B389D98F9}"/>
              </a:ext>
            </a:extLst>
          </p:cNvPr>
          <p:cNvSpPr txBox="1"/>
          <p:nvPr/>
        </p:nvSpPr>
        <p:spPr>
          <a:xfrm>
            <a:off x="4756747" y="3961898"/>
            <a:ext cx="708134" cy="26828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1698" i="1" spc="-18" dirty="0">
                <a:latin typeface="Times New Roman"/>
                <a:cs typeface="Times New Roman"/>
              </a:rPr>
              <a:t>i</a:t>
            </a:r>
            <a:r>
              <a:rPr sz="1698" spc="-18" dirty="0">
                <a:latin typeface="Symbol"/>
                <a:cs typeface="Symbol"/>
              </a:rPr>
              <a:t></a:t>
            </a:r>
            <a:r>
              <a:rPr sz="1698" i="1" spc="-18" dirty="0">
                <a:latin typeface="Times New Roman"/>
                <a:cs typeface="Times New Roman"/>
              </a:rPr>
              <a:t>I</a:t>
            </a:r>
            <a:r>
              <a:rPr sz="1819" i="1" spc="-27" baseline="-19444" dirty="0">
                <a:latin typeface="Times New Roman"/>
                <a:cs typeface="Times New Roman"/>
              </a:rPr>
              <a:t>a</a:t>
            </a:r>
            <a:r>
              <a:rPr sz="1819" i="1" spc="-277" baseline="-19444" dirty="0">
                <a:latin typeface="Times New Roman"/>
                <a:cs typeface="Times New Roman"/>
              </a:rPr>
              <a:t> </a:t>
            </a:r>
            <a:r>
              <a:rPr sz="1698" spc="18" dirty="0">
                <a:latin typeface="Arial"/>
                <a:cs typeface="Arial"/>
              </a:rPr>
              <a:t>∩</a:t>
            </a:r>
            <a:r>
              <a:rPr sz="1698" i="1" spc="18" dirty="0">
                <a:latin typeface="Times New Roman"/>
                <a:cs typeface="Times New Roman"/>
              </a:rPr>
              <a:t>I</a:t>
            </a:r>
            <a:r>
              <a:rPr sz="1819" i="1" spc="27" baseline="-19444" dirty="0">
                <a:latin typeface="Times New Roman"/>
                <a:cs typeface="Times New Roman"/>
              </a:rPr>
              <a:t>u</a:t>
            </a:r>
            <a:endParaRPr sz="1819" baseline="-19444">
              <a:latin typeface="Times New Roman"/>
              <a:cs typeface="Times New Roman"/>
            </a:endParaRPr>
          </a:p>
        </p:txBody>
      </p:sp>
      <p:sp>
        <p:nvSpPr>
          <p:cNvPr id="68" name="object 22">
            <a:extLst>
              <a:ext uri="{FF2B5EF4-FFF2-40B4-BE49-F238E27FC236}">
                <a16:creationId xmlns:a16="http://schemas.microsoft.com/office/drawing/2014/main" id="{8217FC93-4F2B-EF4D-809A-39ECDEBE420F}"/>
              </a:ext>
            </a:extLst>
          </p:cNvPr>
          <p:cNvSpPr txBox="1"/>
          <p:nvPr/>
        </p:nvSpPr>
        <p:spPr>
          <a:xfrm>
            <a:off x="4911061" y="3260647"/>
            <a:ext cx="1775918" cy="683983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  <a:tabLst>
                <a:tab pos="1107059" algn="l"/>
              </a:tabLst>
            </a:pPr>
            <a:r>
              <a:rPr sz="6595" spc="4" baseline="-7279" dirty="0">
                <a:latin typeface="Symbol"/>
                <a:cs typeface="Symbol"/>
              </a:rPr>
              <a:t></a:t>
            </a:r>
            <a:r>
              <a:rPr sz="6595" spc="705" baseline="-7279" dirty="0">
                <a:latin typeface="Times New Roman"/>
                <a:cs typeface="Times New Roman"/>
              </a:rPr>
              <a:t> </a:t>
            </a:r>
            <a:r>
              <a:rPr sz="2911" spc="30" dirty="0">
                <a:latin typeface="Times New Roman"/>
                <a:cs typeface="Times New Roman"/>
              </a:rPr>
              <a:t>(</a:t>
            </a:r>
            <a:r>
              <a:rPr sz="2911" i="1" spc="30" dirty="0">
                <a:latin typeface="Times New Roman"/>
                <a:cs typeface="Times New Roman"/>
              </a:rPr>
              <a:t>r	</a:t>
            </a:r>
            <a:r>
              <a:rPr sz="2911" spc="12" dirty="0">
                <a:latin typeface="Symbol"/>
                <a:cs typeface="Symbol"/>
              </a:rPr>
              <a:t></a:t>
            </a:r>
            <a:r>
              <a:rPr sz="2911" spc="12" dirty="0">
                <a:latin typeface="Times New Roman"/>
                <a:cs typeface="Times New Roman"/>
              </a:rPr>
              <a:t> </a:t>
            </a:r>
            <a:r>
              <a:rPr sz="2911" i="1" spc="9" dirty="0">
                <a:latin typeface="Times New Roman"/>
                <a:cs typeface="Times New Roman"/>
              </a:rPr>
              <a:t>r</a:t>
            </a:r>
            <a:r>
              <a:rPr sz="2911" i="1" spc="-52" dirty="0">
                <a:latin typeface="Times New Roman"/>
                <a:cs typeface="Times New Roman"/>
              </a:rPr>
              <a:t> </a:t>
            </a:r>
            <a:r>
              <a:rPr sz="2911" spc="6" dirty="0">
                <a:latin typeface="Times New Roman"/>
                <a:cs typeface="Times New Roman"/>
              </a:rPr>
              <a:t>)</a:t>
            </a:r>
            <a:endParaRPr sz="2911" dirty="0">
              <a:latin typeface="Times New Roman"/>
              <a:cs typeface="Times New Roman"/>
            </a:endParaRPr>
          </a:p>
        </p:txBody>
      </p:sp>
      <p:sp>
        <p:nvSpPr>
          <p:cNvPr id="69" name="object 23">
            <a:extLst>
              <a:ext uri="{FF2B5EF4-FFF2-40B4-BE49-F238E27FC236}">
                <a16:creationId xmlns:a16="http://schemas.microsoft.com/office/drawing/2014/main" id="{400A3B24-46FD-264C-9DE4-CAFE568FE66C}"/>
              </a:ext>
            </a:extLst>
          </p:cNvPr>
          <p:cNvSpPr/>
          <p:nvPr/>
        </p:nvSpPr>
        <p:spPr>
          <a:xfrm>
            <a:off x="4521329" y="3400557"/>
            <a:ext cx="2321169" cy="790538"/>
          </a:xfrm>
          <a:custGeom>
            <a:avLst/>
            <a:gdLst/>
            <a:ahLst/>
            <a:cxnLst/>
            <a:rect l="l" t="t" r="r" b="b"/>
            <a:pathLst>
              <a:path w="3827779" h="1303654">
                <a:moveTo>
                  <a:pt x="0" y="957551"/>
                </a:moveTo>
                <a:lnTo>
                  <a:pt x="84025" y="857723"/>
                </a:lnTo>
                <a:lnTo>
                  <a:pt x="215265" y="1303355"/>
                </a:lnTo>
                <a:lnTo>
                  <a:pt x="368111" y="0"/>
                </a:lnTo>
                <a:lnTo>
                  <a:pt x="382756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0" name="object 24">
            <a:extLst>
              <a:ext uri="{FF2B5EF4-FFF2-40B4-BE49-F238E27FC236}">
                <a16:creationId xmlns:a16="http://schemas.microsoft.com/office/drawing/2014/main" id="{C8C2F4EE-40A6-144F-A881-B6B1619CB052}"/>
              </a:ext>
            </a:extLst>
          </p:cNvPr>
          <p:cNvSpPr/>
          <p:nvPr/>
        </p:nvSpPr>
        <p:spPr>
          <a:xfrm>
            <a:off x="4520853" y="3400072"/>
            <a:ext cx="2321554" cy="867165"/>
          </a:xfrm>
          <a:custGeom>
            <a:avLst/>
            <a:gdLst/>
            <a:ahLst/>
            <a:cxnLst/>
            <a:rect l="l" t="t" r="r" b="b"/>
            <a:pathLst>
              <a:path w="3828415" h="1430020">
                <a:moveTo>
                  <a:pt x="105446" y="928003"/>
                </a:moveTo>
                <a:lnTo>
                  <a:pt x="51213" y="928003"/>
                </a:lnTo>
                <a:lnTo>
                  <a:pt x="201658" y="1429548"/>
                </a:lnTo>
                <a:lnTo>
                  <a:pt x="232066" y="1429548"/>
                </a:lnTo>
                <a:lnTo>
                  <a:pt x="246460" y="1304955"/>
                </a:lnTo>
                <a:lnTo>
                  <a:pt x="216066" y="1304955"/>
                </a:lnTo>
                <a:lnTo>
                  <a:pt x="105446" y="928003"/>
                </a:lnTo>
                <a:close/>
              </a:path>
              <a:path w="3828415" h="1430020">
                <a:moveTo>
                  <a:pt x="3828333" y="0"/>
                </a:moveTo>
                <a:lnTo>
                  <a:pt x="368114" y="0"/>
                </a:lnTo>
                <a:lnTo>
                  <a:pt x="216066" y="1304955"/>
                </a:lnTo>
                <a:lnTo>
                  <a:pt x="246460" y="1304955"/>
                </a:lnTo>
                <a:lnTo>
                  <a:pt x="393715" y="30355"/>
                </a:lnTo>
                <a:lnTo>
                  <a:pt x="3828333" y="30355"/>
                </a:lnTo>
                <a:lnTo>
                  <a:pt x="3828333" y="0"/>
                </a:lnTo>
                <a:close/>
              </a:path>
              <a:path w="3828415" h="1430020">
                <a:moveTo>
                  <a:pt x="84824" y="857733"/>
                </a:moveTo>
                <a:lnTo>
                  <a:pt x="0" y="958358"/>
                </a:lnTo>
                <a:lnTo>
                  <a:pt x="14397" y="971132"/>
                </a:lnTo>
                <a:lnTo>
                  <a:pt x="51213" y="928003"/>
                </a:lnTo>
                <a:lnTo>
                  <a:pt x="105446" y="928003"/>
                </a:lnTo>
                <a:lnTo>
                  <a:pt x="84824" y="8577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1" name="object 25">
            <a:extLst>
              <a:ext uri="{FF2B5EF4-FFF2-40B4-BE49-F238E27FC236}">
                <a16:creationId xmlns:a16="http://schemas.microsoft.com/office/drawing/2014/main" id="{964660F3-4715-B74C-B4B0-EF19913BAB57}"/>
              </a:ext>
            </a:extLst>
          </p:cNvPr>
          <p:cNvSpPr/>
          <p:nvPr/>
        </p:nvSpPr>
        <p:spPr>
          <a:xfrm>
            <a:off x="2136239" y="3361815"/>
            <a:ext cx="4735524" cy="0"/>
          </a:xfrm>
          <a:custGeom>
            <a:avLst/>
            <a:gdLst/>
            <a:ahLst/>
            <a:cxnLst/>
            <a:rect l="l" t="t" r="r" b="b"/>
            <a:pathLst>
              <a:path w="7809230">
                <a:moveTo>
                  <a:pt x="0" y="0"/>
                </a:moveTo>
                <a:lnTo>
                  <a:pt x="7808798" y="0"/>
                </a:lnTo>
              </a:path>
            </a:pathLst>
          </a:custGeom>
          <a:ln w="30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2" name="object 26">
            <a:extLst>
              <a:ext uri="{FF2B5EF4-FFF2-40B4-BE49-F238E27FC236}">
                <a16:creationId xmlns:a16="http://schemas.microsoft.com/office/drawing/2014/main" id="{2AC8396E-926A-0849-95E6-D3D2DAEB0CE2}"/>
              </a:ext>
            </a:extLst>
          </p:cNvPr>
          <p:cNvSpPr txBox="1"/>
          <p:nvPr/>
        </p:nvSpPr>
        <p:spPr>
          <a:xfrm>
            <a:off x="6955981" y="3082429"/>
            <a:ext cx="220257" cy="458053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2911" spc="12" dirty="0">
                <a:latin typeface="Symbol"/>
                <a:cs typeface="Symbol"/>
              </a:rPr>
              <a:t></a:t>
            </a:r>
            <a:endParaRPr sz="2911">
              <a:latin typeface="Symbol"/>
              <a:cs typeface="Symbol"/>
            </a:endParaRPr>
          </a:p>
        </p:txBody>
      </p:sp>
      <p:sp>
        <p:nvSpPr>
          <p:cNvPr id="73" name="object 27">
            <a:extLst>
              <a:ext uri="{FF2B5EF4-FFF2-40B4-BE49-F238E27FC236}">
                <a16:creationId xmlns:a16="http://schemas.microsoft.com/office/drawing/2014/main" id="{78B876B8-16AD-AE4C-BB6B-22CB0D910E27}"/>
              </a:ext>
            </a:extLst>
          </p:cNvPr>
          <p:cNvSpPr/>
          <p:nvPr/>
        </p:nvSpPr>
        <p:spPr>
          <a:xfrm>
            <a:off x="8506830" y="2996662"/>
            <a:ext cx="186371" cy="0"/>
          </a:xfrm>
          <a:custGeom>
            <a:avLst/>
            <a:gdLst/>
            <a:ahLst/>
            <a:cxnLst/>
            <a:rect l="l" t="t" r="r" b="b"/>
            <a:pathLst>
              <a:path w="307340">
                <a:moveTo>
                  <a:pt x="0" y="0"/>
                </a:moveTo>
                <a:lnTo>
                  <a:pt x="307320" y="0"/>
                </a:lnTo>
              </a:path>
            </a:pathLst>
          </a:custGeom>
          <a:ln w="30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4" name="object 28">
            <a:extLst>
              <a:ext uri="{FF2B5EF4-FFF2-40B4-BE49-F238E27FC236}">
                <a16:creationId xmlns:a16="http://schemas.microsoft.com/office/drawing/2014/main" id="{B81C0C51-A976-0D44-A97F-8ED60BD2110B}"/>
              </a:ext>
            </a:extLst>
          </p:cNvPr>
          <p:cNvSpPr txBox="1"/>
          <p:nvPr/>
        </p:nvSpPr>
        <p:spPr>
          <a:xfrm>
            <a:off x="7709116" y="2843190"/>
            <a:ext cx="1576069" cy="458053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2911" spc="-61" dirty="0">
                <a:latin typeface="Times New Roman"/>
                <a:cs typeface="Times New Roman"/>
              </a:rPr>
              <a:t>(</a:t>
            </a:r>
            <a:r>
              <a:rPr sz="2911" i="1" spc="-61" dirty="0">
                <a:latin typeface="Times New Roman"/>
                <a:cs typeface="Times New Roman"/>
              </a:rPr>
              <a:t>r</a:t>
            </a:r>
            <a:r>
              <a:rPr sz="2547" i="1" spc="-91" baseline="-23809" dirty="0">
                <a:latin typeface="Times New Roman"/>
                <a:cs typeface="Times New Roman"/>
              </a:rPr>
              <a:t>ai </a:t>
            </a:r>
            <a:r>
              <a:rPr sz="2911" spc="12" dirty="0">
                <a:latin typeface="Symbol"/>
                <a:cs typeface="Symbol"/>
              </a:rPr>
              <a:t></a:t>
            </a:r>
            <a:r>
              <a:rPr sz="2911" spc="12" dirty="0">
                <a:latin typeface="Times New Roman"/>
                <a:cs typeface="Times New Roman"/>
              </a:rPr>
              <a:t> </a:t>
            </a:r>
            <a:r>
              <a:rPr sz="2911" i="1" spc="-164" dirty="0">
                <a:latin typeface="Times New Roman"/>
                <a:cs typeface="Times New Roman"/>
              </a:rPr>
              <a:t>r</a:t>
            </a:r>
            <a:r>
              <a:rPr sz="2547" i="1" spc="-246" baseline="-23809" dirty="0">
                <a:latin typeface="Times New Roman"/>
                <a:cs typeface="Times New Roman"/>
              </a:rPr>
              <a:t>a</a:t>
            </a:r>
            <a:r>
              <a:rPr sz="2547" i="1" spc="-436" baseline="-23809" dirty="0">
                <a:latin typeface="Times New Roman"/>
                <a:cs typeface="Times New Roman"/>
              </a:rPr>
              <a:t> </a:t>
            </a:r>
            <a:r>
              <a:rPr sz="2911" spc="-67" dirty="0">
                <a:latin typeface="Times New Roman"/>
                <a:cs typeface="Times New Roman"/>
              </a:rPr>
              <a:t>)(</a:t>
            </a:r>
            <a:r>
              <a:rPr sz="2911" i="1" spc="-67" dirty="0">
                <a:latin typeface="Times New Roman"/>
                <a:cs typeface="Times New Roman"/>
              </a:rPr>
              <a:t>r</a:t>
            </a:r>
            <a:r>
              <a:rPr sz="2547" i="1" spc="-100" baseline="-23809" dirty="0">
                <a:latin typeface="Times New Roman"/>
                <a:cs typeface="Times New Roman"/>
              </a:rPr>
              <a:t>ui</a:t>
            </a:r>
            <a:endParaRPr sz="2547" baseline="-23809">
              <a:latin typeface="Times New Roman"/>
              <a:cs typeface="Times New Roman"/>
            </a:endParaRPr>
          </a:p>
        </p:txBody>
      </p:sp>
      <p:sp>
        <p:nvSpPr>
          <p:cNvPr id="75" name="object 29">
            <a:extLst>
              <a:ext uri="{FF2B5EF4-FFF2-40B4-BE49-F238E27FC236}">
                <a16:creationId xmlns:a16="http://schemas.microsoft.com/office/drawing/2014/main" id="{9679099C-173D-234D-AAE7-DBB1F13A1BFB}"/>
              </a:ext>
            </a:extLst>
          </p:cNvPr>
          <p:cNvSpPr/>
          <p:nvPr/>
        </p:nvSpPr>
        <p:spPr>
          <a:xfrm>
            <a:off x="9661814" y="2996662"/>
            <a:ext cx="186371" cy="0"/>
          </a:xfrm>
          <a:custGeom>
            <a:avLst/>
            <a:gdLst/>
            <a:ahLst/>
            <a:cxnLst/>
            <a:rect l="l" t="t" r="r" b="b"/>
            <a:pathLst>
              <a:path w="307340">
                <a:moveTo>
                  <a:pt x="0" y="0"/>
                </a:moveTo>
                <a:lnTo>
                  <a:pt x="307215" y="0"/>
                </a:lnTo>
              </a:path>
            </a:pathLst>
          </a:custGeom>
          <a:ln w="30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6" name="object 30">
            <a:extLst>
              <a:ext uri="{FF2B5EF4-FFF2-40B4-BE49-F238E27FC236}">
                <a16:creationId xmlns:a16="http://schemas.microsoft.com/office/drawing/2014/main" id="{EF1FA2F9-F106-0A40-AB13-20C6BE562133}"/>
              </a:ext>
            </a:extLst>
          </p:cNvPr>
          <p:cNvSpPr txBox="1"/>
          <p:nvPr/>
        </p:nvSpPr>
        <p:spPr>
          <a:xfrm>
            <a:off x="9370674" y="2843190"/>
            <a:ext cx="676558" cy="458053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288028" indent="-280327">
              <a:spcBef>
                <a:spcPts val="79"/>
              </a:spcBef>
              <a:buFont typeface="Symbol"/>
              <a:buChar char=""/>
              <a:tabLst>
                <a:tab pos="288413" algn="l"/>
              </a:tabLst>
            </a:pPr>
            <a:r>
              <a:rPr sz="2911" i="1" spc="-185" dirty="0">
                <a:latin typeface="Times New Roman"/>
                <a:cs typeface="Times New Roman"/>
              </a:rPr>
              <a:t>r</a:t>
            </a:r>
            <a:r>
              <a:rPr sz="2547" i="1" spc="-277" baseline="-23809" dirty="0">
                <a:latin typeface="Times New Roman"/>
                <a:cs typeface="Times New Roman"/>
              </a:rPr>
              <a:t>u</a:t>
            </a:r>
            <a:r>
              <a:rPr sz="2547" i="1" spc="-337" baseline="-23809" dirty="0">
                <a:latin typeface="Times New Roman"/>
                <a:cs typeface="Times New Roman"/>
              </a:rPr>
              <a:t> </a:t>
            </a:r>
            <a:r>
              <a:rPr sz="2911" spc="6" dirty="0">
                <a:latin typeface="Times New Roman"/>
                <a:cs typeface="Times New Roman"/>
              </a:rPr>
              <a:t>)</a:t>
            </a:r>
            <a:endParaRPr sz="2911">
              <a:latin typeface="Times New Roman"/>
              <a:cs typeface="Times New Roman"/>
            </a:endParaRPr>
          </a:p>
        </p:txBody>
      </p:sp>
      <p:sp>
        <p:nvSpPr>
          <p:cNvPr id="77" name="object 31">
            <a:extLst>
              <a:ext uri="{FF2B5EF4-FFF2-40B4-BE49-F238E27FC236}">
                <a16:creationId xmlns:a16="http://schemas.microsoft.com/office/drawing/2014/main" id="{68A51F98-BB6D-BE45-8046-0487B5600D85}"/>
              </a:ext>
            </a:extLst>
          </p:cNvPr>
          <p:cNvSpPr/>
          <p:nvPr/>
        </p:nvSpPr>
        <p:spPr>
          <a:xfrm>
            <a:off x="8321486" y="3582650"/>
            <a:ext cx="186371" cy="0"/>
          </a:xfrm>
          <a:custGeom>
            <a:avLst/>
            <a:gdLst/>
            <a:ahLst/>
            <a:cxnLst/>
            <a:rect l="l" t="t" r="r" b="b"/>
            <a:pathLst>
              <a:path w="307340">
                <a:moveTo>
                  <a:pt x="0" y="0"/>
                </a:moveTo>
                <a:lnTo>
                  <a:pt x="307320" y="0"/>
                </a:lnTo>
              </a:path>
            </a:pathLst>
          </a:custGeom>
          <a:ln w="30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8" name="object 32">
            <a:extLst>
              <a:ext uri="{FF2B5EF4-FFF2-40B4-BE49-F238E27FC236}">
                <a16:creationId xmlns:a16="http://schemas.microsoft.com/office/drawing/2014/main" id="{BCAB80DB-511D-C144-8657-3CDECB4B40FB}"/>
              </a:ext>
            </a:extLst>
          </p:cNvPr>
          <p:cNvSpPr txBox="1"/>
          <p:nvPr/>
        </p:nvSpPr>
        <p:spPr>
          <a:xfrm>
            <a:off x="8413725" y="3679069"/>
            <a:ext cx="123221" cy="26828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1698" i="1" spc="-3" dirty="0">
                <a:latin typeface="Times New Roman"/>
                <a:cs typeface="Times New Roman"/>
              </a:rPr>
              <a:t>a</a:t>
            </a:r>
            <a:endParaRPr sz="1698">
              <a:latin typeface="Times New Roman"/>
              <a:cs typeface="Times New Roman"/>
            </a:endParaRPr>
          </a:p>
        </p:txBody>
      </p:sp>
      <p:sp>
        <p:nvSpPr>
          <p:cNvPr id="79" name="object 33">
            <a:extLst>
              <a:ext uri="{FF2B5EF4-FFF2-40B4-BE49-F238E27FC236}">
                <a16:creationId xmlns:a16="http://schemas.microsoft.com/office/drawing/2014/main" id="{2DA1D1E7-7057-6E40-A16B-F82A507C6A5A}"/>
              </a:ext>
            </a:extLst>
          </p:cNvPr>
          <p:cNvSpPr txBox="1"/>
          <p:nvPr/>
        </p:nvSpPr>
        <p:spPr>
          <a:xfrm>
            <a:off x="7523744" y="3429178"/>
            <a:ext cx="1182918" cy="458053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2911" spc="-61" dirty="0">
                <a:latin typeface="Times New Roman"/>
                <a:cs typeface="Times New Roman"/>
              </a:rPr>
              <a:t>(</a:t>
            </a:r>
            <a:r>
              <a:rPr sz="2911" i="1" spc="-61" dirty="0">
                <a:latin typeface="Times New Roman"/>
                <a:cs typeface="Times New Roman"/>
              </a:rPr>
              <a:t>r</a:t>
            </a:r>
            <a:r>
              <a:rPr sz="2547" i="1" spc="-91" baseline="-23809" dirty="0">
                <a:latin typeface="Times New Roman"/>
                <a:cs typeface="Times New Roman"/>
              </a:rPr>
              <a:t>ai </a:t>
            </a:r>
            <a:r>
              <a:rPr sz="2911" spc="12" dirty="0">
                <a:latin typeface="Symbol"/>
                <a:cs typeface="Symbol"/>
              </a:rPr>
              <a:t></a:t>
            </a:r>
            <a:r>
              <a:rPr sz="2911" spc="12" dirty="0">
                <a:latin typeface="Times New Roman"/>
                <a:cs typeface="Times New Roman"/>
              </a:rPr>
              <a:t> </a:t>
            </a:r>
            <a:r>
              <a:rPr sz="2911" i="1" spc="9" dirty="0">
                <a:latin typeface="Times New Roman"/>
                <a:cs typeface="Times New Roman"/>
              </a:rPr>
              <a:t>r</a:t>
            </a:r>
            <a:r>
              <a:rPr sz="2911" i="1" spc="61" dirty="0">
                <a:latin typeface="Times New Roman"/>
                <a:cs typeface="Times New Roman"/>
              </a:rPr>
              <a:t> </a:t>
            </a:r>
            <a:r>
              <a:rPr sz="2911" spc="6" dirty="0">
                <a:latin typeface="Times New Roman"/>
                <a:cs typeface="Times New Roman"/>
              </a:rPr>
              <a:t>)</a:t>
            </a:r>
            <a:endParaRPr sz="2911">
              <a:latin typeface="Times New Roman"/>
              <a:cs typeface="Times New Roman"/>
            </a:endParaRPr>
          </a:p>
        </p:txBody>
      </p:sp>
      <p:sp>
        <p:nvSpPr>
          <p:cNvPr id="80" name="object 34">
            <a:extLst>
              <a:ext uri="{FF2B5EF4-FFF2-40B4-BE49-F238E27FC236}">
                <a16:creationId xmlns:a16="http://schemas.microsoft.com/office/drawing/2014/main" id="{B9596F5F-1F65-EF47-A6A9-6D14D5E40845}"/>
              </a:ext>
            </a:extLst>
          </p:cNvPr>
          <p:cNvSpPr txBox="1"/>
          <p:nvPr/>
        </p:nvSpPr>
        <p:spPr>
          <a:xfrm>
            <a:off x="8693239" y="3419493"/>
            <a:ext cx="123221" cy="26828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1698" spc="-3" dirty="0">
                <a:latin typeface="Times New Roman"/>
                <a:cs typeface="Times New Roman"/>
              </a:rPr>
              <a:t>2</a:t>
            </a:r>
            <a:endParaRPr sz="1698">
              <a:latin typeface="Times New Roman"/>
              <a:cs typeface="Times New Roman"/>
            </a:endParaRPr>
          </a:p>
        </p:txBody>
      </p:sp>
      <p:sp>
        <p:nvSpPr>
          <p:cNvPr id="81" name="object 35">
            <a:extLst>
              <a:ext uri="{FF2B5EF4-FFF2-40B4-BE49-F238E27FC236}">
                <a16:creationId xmlns:a16="http://schemas.microsoft.com/office/drawing/2014/main" id="{8DCB03FA-C5DD-344B-8B84-751B23B1F4E0}"/>
              </a:ext>
            </a:extLst>
          </p:cNvPr>
          <p:cNvSpPr/>
          <p:nvPr/>
        </p:nvSpPr>
        <p:spPr>
          <a:xfrm>
            <a:off x="7295119" y="3400557"/>
            <a:ext cx="1567213" cy="483641"/>
          </a:xfrm>
          <a:custGeom>
            <a:avLst/>
            <a:gdLst/>
            <a:ahLst/>
            <a:cxnLst/>
            <a:rect l="l" t="t" r="r" b="b"/>
            <a:pathLst>
              <a:path w="2584450" h="797559">
                <a:moveTo>
                  <a:pt x="0" y="586989"/>
                </a:moveTo>
                <a:lnTo>
                  <a:pt x="84025" y="525495"/>
                </a:lnTo>
                <a:lnTo>
                  <a:pt x="215265" y="797027"/>
                </a:lnTo>
                <a:lnTo>
                  <a:pt x="368111" y="0"/>
                </a:lnTo>
                <a:lnTo>
                  <a:pt x="258398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2" name="object 36">
            <a:extLst>
              <a:ext uri="{FF2B5EF4-FFF2-40B4-BE49-F238E27FC236}">
                <a16:creationId xmlns:a16="http://schemas.microsoft.com/office/drawing/2014/main" id="{74C7D592-94DC-C141-BA29-C443ACA606D7}"/>
              </a:ext>
            </a:extLst>
          </p:cNvPr>
          <p:cNvSpPr/>
          <p:nvPr/>
        </p:nvSpPr>
        <p:spPr>
          <a:xfrm>
            <a:off x="7294636" y="3400072"/>
            <a:ext cx="1567598" cy="531004"/>
          </a:xfrm>
          <a:custGeom>
            <a:avLst/>
            <a:gdLst/>
            <a:ahLst/>
            <a:cxnLst/>
            <a:rect l="l" t="t" r="r" b="b"/>
            <a:pathLst>
              <a:path w="2585084" h="875665">
                <a:moveTo>
                  <a:pt x="107084" y="571825"/>
                </a:moveTo>
                <a:lnTo>
                  <a:pt x="51202" y="571825"/>
                </a:lnTo>
                <a:lnTo>
                  <a:pt x="201669" y="875292"/>
                </a:lnTo>
                <a:lnTo>
                  <a:pt x="232139" y="875292"/>
                </a:lnTo>
                <a:lnTo>
                  <a:pt x="246657" y="798624"/>
                </a:lnTo>
                <a:lnTo>
                  <a:pt x="216119" y="798624"/>
                </a:lnTo>
                <a:lnTo>
                  <a:pt x="107084" y="571825"/>
                </a:lnTo>
                <a:close/>
              </a:path>
              <a:path w="2585084" h="875665">
                <a:moveTo>
                  <a:pt x="2584842" y="0"/>
                </a:moveTo>
                <a:lnTo>
                  <a:pt x="368156" y="0"/>
                </a:lnTo>
                <a:lnTo>
                  <a:pt x="216119" y="798624"/>
                </a:lnTo>
                <a:lnTo>
                  <a:pt x="246657" y="798624"/>
                </a:lnTo>
                <a:lnTo>
                  <a:pt x="392134" y="30355"/>
                </a:lnTo>
                <a:lnTo>
                  <a:pt x="2584842" y="30355"/>
                </a:lnTo>
                <a:lnTo>
                  <a:pt x="2584842" y="0"/>
                </a:lnTo>
                <a:close/>
              </a:path>
              <a:path w="2585084" h="875665">
                <a:moveTo>
                  <a:pt x="84814" y="525502"/>
                </a:moveTo>
                <a:lnTo>
                  <a:pt x="0" y="587793"/>
                </a:lnTo>
                <a:lnTo>
                  <a:pt x="11203" y="603761"/>
                </a:lnTo>
                <a:lnTo>
                  <a:pt x="51202" y="571825"/>
                </a:lnTo>
                <a:lnTo>
                  <a:pt x="107084" y="571825"/>
                </a:lnTo>
                <a:lnTo>
                  <a:pt x="84814" y="5255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3" name="object 37">
            <a:extLst>
              <a:ext uri="{FF2B5EF4-FFF2-40B4-BE49-F238E27FC236}">
                <a16:creationId xmlns:a16="http://schemas.microsoft.com/office/drawing/2014/main" id="{53AF6DF8-03E6-C546-A1BC-A5C37DDA3B2D}"/>
              </a:ext>
            </a:extLst>
          </p:cNvPr>
          <p:cNvSpPr txBox="1"/>
          <p:nvPr/>
        </p:nvSpPr>
        <p:spPr>
          <a:xfrm>
            <a:off x="9353204" y="3679069"/>
            <a:ext cx="183291" cy="26828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1698" i="1" spc="-3" dirty="0">
                <a:latin typeface="Times New Roman"/>
                <a:cs typeface="Times New Roman"/>
              </a:rPr>
              <a:t>ui</a:t>
            </a:r>
            <a:endParaRPr sz="1698">
              <a:latin typeface="Times New Roman"/>
              <a:cs typeface="Times New Roman"/>
            </a:endParaRPr>
          </a:p>
        </p:txBody>
      </p:sp>
      <p:sp>
        <p:nvSpPr>
          <p:cNvPr id="84" name="object 38">
            <a:extLst>
              <a:ext uri="{FF2B5EF4-FFF2-40B4-BE49-F238E27FC236}">
                <a16:creationId xmlns:a16="http://schemas.microsoft.com/office/drawing/2014/main" id="{C5F3214F-3138-AE4C-85FB-090F28CEF8EB}"/>
              </a:ext>
            </a:extLst>
          </p:cNvPr>
          <p:cNvSpPr/>
          <p:nvPr/>
        </p:nvSpPr>
        <p:spPr>
          <a:xfrm>
            <a:off x="9913129" y="3582650"/>
            <a:ext cx="186371" cy="0"/>
          </a:xfrm>
          <a:custGeom>
            <a:avLst/>
            <a:gdLst/>
            <a:ahLst/>
            <a:cxnLst/>
            <a:rect l="l" t="t" r="r" b="b"/>
            <a:pathLst>
              <a:path w="307340">
                <a:moveTo>
                  <a:pt x="0" y="0"/>
                </a:moveTo>
                <a:lnTo>
                  <a:pt x="307320" y="0"/>
                </a:lnTo>
              </a:path>
            </a:pathLst>
          </a:custGeom>
          <a:ln w="30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5" name="object 39">
            <a:extLst>
              <a:ext uri="{FF2B5EF4-FFF2-40B4-BE49-F238E27FC236}">
                <a16:creationId xmlns:a16="http://schemas.microsoft.com/office/drawing/2014/main" id="{E4096F6A-F294-6740-96D4-0CD313A397B3}"/>
              </a:ext>
            </a:extLst>
          </p:cNvPr>
          <p:cNvSpPr txBox="1"/>
          <p:nvPr/>
        </p:nvSpPr>
        <p:spPr>
          <a:xfrm>
            <a:off x="10000551" y="3679069"/>
            <a:ext cx="123221" cy="26828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1698" i="1" spc="-3" dirty="0">
                <a:latin typeface="Times New Roman"/>
                <a:cs typeface="Times New Roman"/>
              </a:rPr>
              <a:t>u</a:t>
            </a:r>
            <a:endParaRPr sz="1698">
              <a:latin typeface="Times New Roman"/>
              <a:cs typeface="Times New Roman"/>
            </a:endParaRPr>
          </a:p>
        </p:txBody>
      </p:sp>
      <p:sp>
        <p:nvSpPr>
          <p:cNvPr id="86" name="object 40">
            <a:extLst>
              <a:ext uri="{FF2B5EF4-FFF2-40B4-BE49-F238E27FC236}">
                <a16:creationId xmlns:a16="http://schemas.microsoft.com/office/drawing/2014/main" id="{D69076AE-712D-FA48-B792-516C318D297D}"/>
              </a:ext>
            </a:extLst>
          </p:cNvPr>
          <p:cNvSpPr txBox="1"/>
          <p:nvPr/>
        </p:nvSpPr>
        <p:spPr>
          <a:xfrm>
            <a:off x="9120275" y="3429178"/>
            <a:ext cx="1178298" cy="458053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  <a:tabLst>
                <a:tab pos="509054" algn="l"/>
              </a:tabLst>
            </a:pPr>
            <a:r>
              <a:rPr sz="2911" spc="30" dirty="0">
                <a:latin typeface="Times New Roman"/>
                <a:cs typeface="Times New Roman"/>
              </a:rPr>
              <a:t>(</a:t>
            </a:r>
            <a:r>
              <a:rPr sz="2911" i="1" spc="30" dirty="0">
                <a:latin typeface="Times New Roman"/>
                <a:cs typeface="Times New Roman"/>
              </a:rPr>
              <a:t>r	</a:t>
            </a:r>
            <a:r>
              <a:rPr sz="2911" spc="12" dirty="0">
                <a:latin typeface="Symbol"/>
                <a:cs typeface="Symbol"/>
              </a:rPr>
              <a:t></a:t>
            </a:r>
            <a:r>
              <a:rPr sz="2911" spc="12" dirty="0">
                <a:latin typeface="Times New Roman"/>
                <a:cs typeface="Times New Roman"/>
              </a:rPr>
              <a:t> </a:t>
            </a:r>
            <a:r>
              <a:rPr sz="2911" i="1" spc="9" dirty="0">
                <a:latin typeface="Times New Roman"/>
                <a:cs typeface="Times New Roman"/>
              </a:rPr>
              <a:t>r</a:t>
            </a:r>
            <a:r>
              <a:rPr sz="2911" i="1" spc="-55" dirty="0">
                <a:latin typeface="Times New Roman"/>
                <a:cs typeface="Times New Roman"/>
              </a:rPr>
              <a:t> </a:t>
            </a:r>
            <a:r>
              <a:rPr sz="2911" spc="6" dirty="0">
                <a:latin typeface="Times New Roman"/>
                <a:cs typeface="Times New Roman"/>
              </a:rPr>
              <a:t>)</a:t>
            </a:r>
            <a:endParaRPr sz="2911">
              <a:latin typeface="Times New Roman"/>
              <a:cs typeface="Times New Roman"/>
            </a:endParaRPr>
          </a:p>
        </p:txBody>
      </p:sp>
      <p:sp>
        <p:nvSpPr>
          <p:cNvPr id="87" name="object 41">
            <a:extLst>
              <a:ext uri="{FF2B5EF4-FFF2-40B4-BE49-F238E27FC236}">
                <a16:creationId xmlns:a16="http://schemas.microsoft.com/office/drawing/2014/main" id="{8B7E20AF-E684-F544-93AB-7F8E965DCA9E}"/>
              </a:ext>
            </a:extLst>
          </p:cNvPr>
          <p:cNvSpPr txBox="1"/>
          <p:nvPr/>
        </p:nvSpPr>
        <p:spPr>
          <a:xfrm>
            <a:off x="10284918" y="3419493"/>
            <a:ext cx="123221" cy="26828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1698" spc="-3" dirty="0">
                <a:latin typeface="Times New Roman"/>
                <a:cs typeface="Times New Roman"/>
              </a:rPr>
              <a:t>2</a:t>
            </a:r>
            <a:endParaRPr sz="1698">
              <a:latin typeface="Times New Roman"/>
              <a:cs typeface="Times New Roman"/>
            </a:endParaRPr>
          </a:p>
        </p:txBody>
      </p:sp>
      <p:sp>
        <p:nvSpPr>
          <p:cNvPr id="88" name="object 42">
            <a:extLst>
              <a:ext uri="{FF2B5EF4-FFF2-40B4-BE49-F238E27FC236}">
                <a16:creationId xmlns:a16="http://schemas.microsoft.com/office/drawing/2014/main" id="{86DB8B1B-50A0-A74C-AA2F-6F55EE7324FA}"/>
              </a:ext>
            </a:extLst>
          </p:cNvPr>
          <p:cNvSpPr/>
          <p:nvPr/>
        </p:nvSpPr>
        <p:spPr>
          <a:xfrm>
            <a:off x="8891651" y="3400557"/>
            <a:ext cx="1562207" cy="483641"/>
          </a:xfrm>
          <a:custGeom>
            <a:avLst/>
            <a:gdLst/>
            <a:ahLst/>
            <a:cxnLst/>
            <a:rect l="l" t="t" r="r" b="b"/>
            <a:pathLst>
              <a:path w="2576194" h="797559">
                <a:moveTo>
                  <a:pt x="0" y="586989"/>
                </a:moveTo>
                <a:lnTo>
                  <a:pt x="84025" y="525495"/>
                </a:lnTo>
                <a:lnTo>
                  <a:pt x="215265" y="797027"/>
                </a:lnTo>
                <a:lnTo>
                  <a:pt x="368111" y="0"/>
                </a:lnTo>
                <a:lnTo>
                  <a:pt x="257598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9" name="object 43">
            <a:extLst>
              <a:ext uri="{FF2B5EF4-FFF2-40B4-BE49-F238E27FC236}">
                <a16:creationId xmlns:a16="http://schemas.microsoft.com/office/drawing/2014/main" id="{85C6B0B4-EE0B-B74F-838A-0C611D0AC2FC}"/>
              </a:ext>
            </a:extLst>
          </p:cNvPr>
          <p:cNvSpPr/>
          <p:nvPr/>
        </p:nvSpPr>
        <p:spPr>
          <a:xfrm>
            <a:off x="8891168" y="3400072"/>
            <a:ext cx="1562592" cy="531004"/>
          </a:xfrm>
          <a:custGeom>
            <a:avLst/>
            <a:gdLst/>
            <a:ahLst/>
            <a:cxnLst/>
            <a:rect l="l" t="t" r="r" b="b"/>
            <a:pathLst>
              <a:path w="2576830" h="875665">
                <a:moveTo>
                  <a:pt x="107084" y="571825"/>
                </a:moveTo>
                <a:lnTo>
                  <a:pt x="51202" y="571825"/>
                </a:lnTo>
                <a:lnTo>
                  <a:pt x="201669" y="875292"/>
                </a:lnTo>
                <a:lnTo>
                  <a:pt x="232139" y="875292"/>
                </a:lnTo>
                <a:lnTo>
                  <a:pt x="246657" y="798624"/>
                </a:lnTo>
                <a:lnTo>
                  <a:pt x="216119" y="798624"/>
                </a:lnTo>
                <a:lnTo>
                  <a:pt x="107084" y="571825"/>
                </a:lnTo>
                <a:close/>
              </a:path>
              <a:path w="2576830" h="875665">
                <a:moveTo>
                  <a:pt x="2576780" y="0"/>
                </a:moveTo>
                <a:lnTo>
                  <a:pt x="368156" y="0"/>
                </a:lnTo>
                <a:lnTo>
                  <a:pt x="216119" y="798624"/>
                </a:lnTo>
                <a:lnTo>
                  <a:pt x="246657" y="798624"/>
                </a:lnTo>
                <a:lnTo>
                  <a:pt x="392134" y="30355"/>
                </a:lnTo>
                <a:lnTo>
                  <a:pt x="2576780" y="30355"/>
                </a:lnTo>
                <a:lnTo>
                  <a:pt x="2576780" y="0"/>
                </a:lnTo>
                <a:close/>
              </a:path>
              <a:path w="2576830" h="875665">
                <a:moveTo>
                  <a:pt x="84814" y="525502"/>
                </a:moveTo>
                <a:lnTo>
                  <a:pt x="0" y="587793"/>
                </a:lnTo>
                <a:lnTo>
                  <a:pt x="11203" y="603761"/>
                </a:lnTo>
                <a:lnTo>
                  <a:pt x="51202" y="571825"/>
                </a:lnTo>
                <a:lnTo>
                  <a:pt x="107084" y="571825"/>
                </a:lnTo>
                <a:lnTo>
                  <a:pt x="84814" y="5255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0" name="object 44">
            <a:extLst>
              <a:ext uri="{FF2B5EF4-FFF2-40B4-BE49-F238E27FC236}">
                <a16:creationId xmlns:a16="http://schemas.microsoft.com/office/drawing/2014/main" id="{F61002CB-6D78-2443-BBA5-C26F8C5BE053}"/>
              </a:ext>
            </a:extLst>
          </p:cNvPr>
          <p:cNvSpPr/>
          <p:nvPr/>
        </p:nvSpPr>
        <p:spPr>
          <a:xfrm>
            <a:off x="7265555" y="3361815"/>
            <a:ext cx="3217600" cy="0"/>
          </a:xfrm>
          <a:custGeom>
            <a:avLst/>
            <a:gdLst/>
            <a:ahLst/>
            <a:cxnLst/>
            <a:rect l="l" t="t" r="r" b="b"/>
            <a:pathLst>
              <a:path w="5306059">
                <a:moveTo>
                  <a:pt x="0" y="0"/>
                </a:moveTo>
                <a:lnTo>
                  <a:pt x="5305597" y="0"/>
                </a:lnTo>
              </a:path>
            </a:pathLst>
          </a:custGeom>
          <a:ln w="30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1" name="object 45">
            <a:extLst>
              <a:ext uri="{FF2B5EF4-FFF2-40B4-BE49-F238E27FC236}">
                <a16:creationId xmlns:a16="http://schemas.microsoft.com/office/drawing/2014/main" id="{CFDF6072-A8A2-E24A-B71E-B9D96EFD9A41}"/>
              </a:ext>
            </a:extLst>
          </p:cNvPr>
          <p:cNvSpPr txBox="1"/>
          <p:nvPr/>
        </p:nvSpPr>
        <p:spPr>
          <a:xfrm>
            <a:off x="10567345" y="3082429"/>
            <a:ext cx="664233" cy="458053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2911" spc="12" dirty="0">
                <a:latin typeface="Symbol"/>
                <a:cs typeface="Symbol"/>
              </a:rPr>
              <a:t></a:t>
            </a:r>
            <a:r>
              <a:rPr sz="2911" spc="-321" dirty="0">
                <a:latin typeface="Times New Roman"/>
                <a:cs typeface="Times New Roman"/>
              </a:rPr>
              <a:t> </a:t>
            </a:r>
            <a:r>
              <a:rPr lang="en-US" sz="2911" spc="-321" dirty="0">
                <a:latin typeface="Times New Roman"/>
                <a:cs typeface="Times New Roman"/>
              </a:rPr>
              <a:t>±</a:t>
            </a:r>
            <a:r>
              <a:rPr sz="2911" spc="9" dirty="0">
                <a:latin typeface="Times New Roman"/>
                <a:cs typeface="Times New Roman"/>
              </a:rPr>
              <a:t>1</a:t>
            </a:r>
            <a:endParaRPr sz="2911" dirty="0">
              <a:latin typeface="Times New Roman"/>
              <a:cs typeface="Times New Roman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A5D126B-3425-614B-93A3-8626F773466B}"/>
              </a:ext>
            </a:extLst>
          </p:cNvPr>
          <p:cNvSpPr txBox="1"/>
          <p:nvPr/>
        </p:nvSpPr>
        <p:spPr>
          <a:xfrm>
            <a:off x="7407441" y="4803492"/>
            <a:ext cx="30349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Произведение знаков</a:t>
            </a:r>
          </a:p>
        </p:txBody>
      </p:sp>
      <p:sp>
        <p:nvSpPr>
          <p:cNvPr id="93" name="Right Arrow 92">
            <a:extLst>
              <a:ext uri="{FF2B5EF4-FFF2-40B4-BE49-F238E27FC236}">
                <a16:creationId xmlns:a16="http://schemas.microsoft.com/office/drawing/2014/main" id="{8535DD90-A96C-314D-91D2-487F4062D60A}"/>
              </a:ext>
            </a:extLst>
          </p:cNvPr>
          <p:cNvSpPr/>
          <p:nvPr/>
        </p:nvSpPr>
        <p:spPr>
          <a:xfrm rot="16200000">
            <a:off x="8671047" y="4161812"/>
            <a:ext cx="365153" cy="603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C2949F2-BBCE-0D43-B40F-A80AA97E4F0A}"/>
              </a:ext>
            </a:extLst>
          </p:cNvPr>
          <p:cNvSpPr txBox="1"/>
          <p:nvPr/>
        </p:nvSpPr>
        <p:spPr>
          <a:xfrm>
            <a:off x="2989006" y="5653837"/>
            <a:ext cx="64238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200" b="1" dirty="0"/>
              <a:t>Проблема: большие неуверенные значения!</a:t>
            </a:r>
          </a:p>
          <a:p>
            <a:pPr algn="ctr"/>
            <a:r>
              <a:rPr lang="ru-RU" sz="2200" b="1" dirty="0"/>
              <a:t>Что делать?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CF7A9D0-3EA2-D744-BFAA-5D4D4F993475}"/>
              </a:ext>
            </a:extLst>
          </p:cNvPr>
          <p:cNvSpPr txBox="1"/>
          <p:nvPr/>
        </p:nvSpPr>
        <p:spPr>
          <a:xfrm>
            <a:off x="655261" y="1616958"/>
            <a:ext cx="4595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В случае одной общей оценки:</a:t>
            </a:r>
          </a:p>
        </p:txBody>
      </p:sp>
    </p:spTree>
    <p:extLst>
      <p:ext uri="{BB962C8B-B14F-4D97-AF65-F5344CB8AC3E}">
        <p14:creationId xmlns:p14="http://schemas.microsoft.com/office/powerpoint/2010/main" val="4263360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26FAD-534D-A44A-9256-F9C98D324C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Мало оценок в пересечении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AB24C-86A7-8E48-8FE4-26F079929ED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89912"/>
            <a:ext cx="11198860" cy="1215293"/>
          </a:xfrm>
        </p:spPr>
        <p:txBody>
          <a:bodyPr/>
          <a:lstStyle/>
          <a:p>
            <a:r>
              <a:rPr lang="ru-RU" dirty="0"/>
              <a:t>Решение: поправочный коэффициент!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940089-5FC1-6E4C-809A-6065813C9B7B}"/>
                  </a:ext>
                </a:extLst>
              </p:cNvPr>
              <p:cNvSpPr txBox="1"/>
              <p:nvPr/>
            </p:nvSpPr>
            <p:spPr>
              <a:xfrm>
                <a:off x="3112888" y="3140347"/>
                <a:ext cx="2197396" cy="760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∩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50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940089-5FC1-6E4C-809A-6065813C9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888" y="3140347"/>
                <a:ext cx="2197396" cy="760721"/>
              </a:xfrm>
              <a:prstGeom prst="rect">
                <a:avLst/>
              </a:prstGeom>
              <a:blipFill>
                <a:blip r:embed="rId2"/>
                <a:stretch>
                  <a:fillRect l="-17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bject 2">
            <a:extLst>
              <a:ext uri="{FF2B5EF4-FFF2-40B4-BE49-F238E27FC236}">
                <a16:creationId xmlns:a16="http://schemas.microsoft.com/office/drawing/2014/main" id="{966A5E80-9E9E-6746-97B6-181FC5072392}"/>
              </a:ext>
            </a:extLst>
          </p:cNvPr>
          <p:cNvSpPr txBox="1"/>
          <p:nvPr/>
        </p:nvSpPr>
        <p:spPr>
          <a:xfrm>
            <a:off x="1863282" y="3268465"/>
            <a:ext cx="1210258" cy="458053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2911" i="1" spc="88" dirty="0">
                <a:latin typeface="Times New Roman"/>
                <a:cs typeface="Times New Roman"/>
              </a:rPr>
              <a:t>s</a:t>
            </a:r>
            <a:r>
              <a:rPr sz="2911" spc="88" dirty="0">
                <a:latin typeface="Times New Roman"/>
                <a:cs typeface="Times New Roman"/>
              </a:rPr>
              <a:t>(</a:t>
            </a:r>
            <a:r>
              <a:rPr sz="2911" i="1" spc="88" dirty="0">
                <a:latin typeface="Times New Roman"/>
                <a:cs typeface="Times New Roman"/>
              </a:rPr>
              <a:t>a</a:t>
            </a:r>
            <a:r>
              <a:rPr sz="2911" spc="88" dirty="0">
                <a:latin typeface="Times New Roman"/>
                <a:cs typeface="Times New Roman"/>
              </a:rPr>
              <a:t>,</a:t>
            </a:r>
            <a:r>
              <a:rPr sz="2911" i="1" spc="88" dirty="0">
                <a:latin typeface="Times New Roman"/>
                <a:cs typeface="Times New Roman"/>
              </a:rPr>
              <a:t>u</a:t>
            </a:r>
            <a:r>
              <a:rPr sz="2911" spc="88" dirty="0">
                <a:latin typeface="Times New Roman"/>
                <a:cs typeface="Times New Roman"/>
              </a:rPr>
              <a:t>)</a:t>
            </a:r>
            <a:r>
              <a:rPr sz="2911" spc="-233" dirty="0">
                <a:latin typeface="Times New Roman"/>
                <a:cs typeface="Times New Roman"/>
              </a:rPr>
              <a:t> </a:t>
            </a:r>
            <a:r>
              <a:rPr sz="2911" spc="12" dirty="0">
                <a:latin typeface="Symbol"/>
                <a:cs typeface="Symbol"/>
              </a:rPr>
              <a:t></a:t>
            </a:r>
            <a:endParaRPr sz="2911" dirty="0">
              <a:latin typeface="Symbol"/>
              <a:cs typeface="Symbol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80D79D05-9434-C34D-971A-5D53214F3354}"/>
              </a:ext>
            </a:extLst>
          </p:cNvPr>
          <p:cNvSpPr/>
          <p:nvPr/>
        </p:nvSpPr>
        <p:spPr>
          <a:xfrm>
            <a:off x="7739624" y="2844643"/>
            <a:ext cx="186371" cy="0"/>
          </a:xfrm>
          <a:custGeom>
            <a:avLst/>
            <a:gdLst/>
            <a:ahLst/>
            <a:cxnLst/>
            <a:rect l="l" t="t" r="r" b="b"/>
            <a:pathLst>
              <a:path w="307340">
                <a:moveTo>
                  <a:pt x="0" y="0"/>
                </a:moveTo>
                <a:lnTo>
                  <a:pt x="307289" y="0"/>
                </a:lnTo>
              </a:path>
            </a:pathLst>
          </a:custGeom>
          <a:ln w="30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6E22B271-E10A-9043-8842-6996D3AD0BCC}"/>
              </a:ext>
            </a:extLst>
          </p:cNvPr>
          <p:cNvSpPr txBox="1"/>
          <p:nvPr/>
        </p:nvSpPr>
        <p:spPr>
          <a:xfrm>
            <a:off x="7448516" y="2691171"/>
            <a:ext cx="1069324" cy="458053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288028" indent="-280327">
              <a:spcBef>
                <a:spcPts val="79"/>
              </a:spcBef>
              <a:buFont typeface="Symbol"/>
              <a:buChar char=""/>
              <a:tabLst>
                <a:tab pos="288413" algn="l"/>
              </a:tabLst>
            </a:pPr>
            <a:r>
              <a:rPr sz="2911" i="1" spc="-164" dirty="0">
                <a:latin typeface="Times New Roman"/>
                <a:cs typeface="Times New Roman"/>
              </a:rPr>
              <a:t>r</a:t>
            </a:r>
            <a:r>
              <a:rPr sz="2547" i="1" spc="-246" baseline="-23809" dirty="0">
                <a:latin typeface="Times New Roman"/>
                <a:cs typeface="Times New Roman"/>
              </a:rPr>
              <a:t>a</a:t>
            </a:r>
            <a:r>
              <a:rPr sz="2547" i="1" spc="-364" baseline="-23809" dirty="0">
                <a:latin typeface="Times New Roman"/>
                <a:cs typeface="Times New Roman"/>
              </a:rPr>
              <a:t> </a:t>
            </a:r>
            <a:r>
              <a:rPr sz="2911" spc="-67" dirty="0">
                <a:latin typeface="Times New Roman"/>
                <a:cs typeface="Times New Roman"/>
              </a:rPr>
              <a:t>)(</a:t>
            </a:r>
            <a:r>
              <a:rPr sz="2911" i="1" spc="-67" dirty="0">
                <a:latin typeface="Times New Roman"/>
                <a:cs typeface="Times New Roman"/>
              </a:rPr>
              <a:t>r</a:t>
            </a:r>
            <a:r>
              <a:rPr sz="2547" i="1" spc="-100" baseline="-23809" dirty="0">
                <a:latin typeface="Times New Roman"/>
                <a:cs typeface="Times New Roman"/>
              </a:rPr>
              <a:t>ui</a:t>
            </a:r>
            <a:endParaRPr sz="2547" baseline="-23809" dirty="0">
              <a:latin typeface="Times New Roman"/>
              <a:cs typeface="Times New Roman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17784AC2-EF1E-C34E-B140-73E92C4E2D8E}"/>
              </a:ext>
            </a:extLst>
          </p:cNvPr>
          <p:cNvSpPr/>
          <p:nvPr/>
        </p:nvSpPr>
        <p:spPr>
          <a:xfrm>
            <a:off x="8894558" y="2844643"/>
            <a:ext cx="186371" cy="0"/>
          </a:xfrm>
          <a:custGeom>
            <a:avLst/>
            <a:gdLst/>
            <a:ahLst/>
            <a:cxnLst/>
            <a:rect l="l" t="t" r="r" b="b"/>
            <a:pathLst>
              <a:path w="307340">
                <a:moveTo>
                  <a:pt x="0" y="0"/>
                </a:moveTo>
                <a:lnTo>
                  <a:pt x="307310" y="0"/>
                </a:lnTo>
              </a:path>
            </a:pathLst>
          </a:custGeom>
          <a:ln w="30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78DF8AE6-156A-3E44-BA8D-A16D70147D40}"/>
              </a:ext>
            </a:extLst>
          </p:cNvPr>
          <p:cNvSpPr txBox="1"/>
          <p:nvPr/>
        </p:nvSpPr>
        <p:spPr>
          <a:xfrm>
            <a:off x="8603454" y="2691171"/>
            <a:ext cx="676558" cy="458053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288028" indent="-280327">
              <a:spcBef>
                <a:spcPts val="79"/>
              </a:spcBef>
              <a:buFont typeface="Symbol"/>
              <a:buChar char=""/>
              <a:tabLst>
                <a:tab pos="288413" algn="l"/>
              </a:tabLst>
            </a:pPr>
            <a:r>
              <a:rPr sz="2911" i="1" spc="-185" dirty="0">
                <a:latin typeface="Times New Roman"/>
                <a:cs typeface="Times New Roman"/>
              </a:rPr>
              <a:t>r</a:t>
            </a:r>
            <a:r>
              <a:rPr sz="2547" i="1" spc="-277" baseline="-23809" dirty="0">
                <a:latin typeface="Times New Roman"/>
                <a:cs typeface="Times New Roman"/>
              </a:rPr>
              <a:t>u</a:t>
            </a:r>
            <a:r>
              <a:rPr sz="2547" i="1" spc="-337" baseline="-23809" dirty="0">
                <a:latin typeface="Times New Roman"/>
                <a:cs typeface="Times New Roman"/>
              </a:rPr>
              <a:t> </a:t>
            </a:r>
            <a:r>
              <a:rPr sz="2911" spc="6" dirty="0">
                <a:latin typeface="Times New Roman"/>
                <a:cs typeface="Times New Roman"/>
              </a:rPr>
              <a:t>)</a:t>
            </a:r>
            <a:endParaRPr sz="2911">
              <a:latin typeface="Times New Roman"/>
              <a:cs typeface="Times New Roman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E8686666-B80F-3D4D-AF14-6B2C90631581}"/>
              </a:ext>
            </a:extLst>
          </p:cNvPr>
          <p:cNvSpPr txBox="1"/>
          <p:nvPr/>
        </p:nvSpPr>
        <p:spPr>
          <a:xfrm>
            <a:off x="6189731" y="3206455"/>
            <a:ext cx="708134" cy="26828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1698" i="1" spc="-18" dirty="0">
                <a:latin typeface="Times New Roman"/>
                <a:cs typeface="Times New Roman"/>
              </a:rPr>
              <a:t>i</a:t>
            </a:r>
            <a:r>
              <a:rPr sz="1698" spc="-18" dirty="0">
                <a:latin typeface="Symbol"/>
                <a:cs typeface="Symbol"/>
              </a:rPr>
              <a:t></a:t>
            </a:r>
            <a:r>
              <a:rPr sz="1698" i="1" spc="-18" dirty="0">
                <a:latin typeface="Times New Roman"/>
                <a:cs typeface="Times New Roman"/>
              </a:rPr>
              <a:t>I</a:t>
            </a:r>
            <a:r>
              <a:rPr sz="1819" i="1" spc="-27" baseline="-19444" dirty="0">
                <a:latin typeface="Times New Roman"/>
                <a:cs typeface="Times New Roman"/>
              </a:rPr>
              <a:t>a</a:t>
            </a:r>
            <a:r>
              <a:rPr sz="1819" i="1" spc="-277" baseline="-19444" dirty="0">
                <a:latin typeface="Times New Roman"/>
                <a:cs typeface="Times New Roman"/>
              </a:rPr>
              <a:t> </a:t>
            </a:r>
            <a:r>
              <a:rPr sz="1698" spc="18" dirty="0">
                <a:latin typeface="Arial"/>
                <a:cs typeface="Arial"/>
              </a:rPr>
              <a:t>∩</a:t>
            </a:r>
            <a:r>
              <a:rPr sz="1698" i="1" spc="18" dirty="0">
                <a:latin typeface="Times New Roman"/>
                <a:cs typeface="Times New Roman"/>
              </a:rPr>
              <a:t>I</a:t>
            </a:r>
            <a:r>
              <a:rPr sz="1819" i="1" spc="27" baseline="-19444" dirty="0">
                <a:latin typeface="Times New Roman"/>
                <a:cs typeface="Times New Roman"/>
              </a:rPr>
              <a:t>u</a:t>
            </a:r>
            <a:endParaRPr sz="1819" baseline="-19444">
              <a:latin typeface="Times New Roman"/>
              <a:cs typeface="Times New Roman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C8B474F1-EA59-CF4C-AD0A-FBCEDEBD07C9}"/>
              </a:ext>
            </a:extLst>
          </p:cNvPr>
          <p:cNvSpPr txBox="1">
            <a:spLocks/>
          </p:cNvSpPr>
          <p:nvPr/>
        </p:nvSpPr>
        <p:spPr>
          <a:xfrm>
            <a:off x="6344046" y="2505205"/>
            <a:ext cx="1046201" cy="683983"/>
          </a:xfrm>
          <a:prstGeom prst="rect">
            <a:avLst/>
          </a:prstGeom>
        </p:spPr>
        <p:txBody>
          <a:bodyPr vert="horz" wrap="square" lIns="0" tIns="7316" rIns="0" bIns="0" rtlCol="0" anchor="ctr">
            <a:spAutoFit/>
          </a:bodyPr>
          <a:lstStyle>
            <a:lvl1pPr algn="ctr" eaLnBrk="1" hangingPunct="1">
              <a:defRPr sz="3600" b="0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7701">
              <a:spcBef>
                <a:spcPts val="58"/>
              </a:spcBef>
            </a:pPr>
            <a:r>
              <a:rPr lang="en-US" sz="6595" kern="0" spc="4" baseline="-7279" dirty="0">
                <a:solidFill>
                  <a:schemeClr val="tx1"/>
                </a:solidFill>
                <a:latin typeface="Symbol"/>
                <a:cs typeface="Times New Roman" panose="02020603050405020304" pitchFamily="18" charset="0"/>
              </a:rPr>
              <a:t></a:t>
            </a:r>
            <a:r>
              <a:rPr lang="en-US" sz="6595" kern="0" spc="632" baseline="-7279" dirty="0">
                <a:solidFill>
                  <a:schemeClr val="tx1"/>
                </a:solidFill>
              </a:rPr>
              <a:t> </a:t>
            </a:r>
            <a:r>
              <a:rPr lang="en-US" sz="2911" kern="0" spc="-6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911" i="1" kern="0" spc="-6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547" i="1" kern="0" spc="-91" baseline="-23809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endParaRPr lang="en-US" sz="2547" i="1" kern="0" baseline="-23809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8735E4E8-16C9-C146-8A6B-AC4B995093BD}"/>
              </a:ext>
            </a:extLst>
          </p:cNvPr>
          <p:cNvSpPr txBox="1"/>
          <p:nvPr/>
        </p:nvSpPr>
        <p:spPr>
          <a:xfrm>
            <a:off x="6614825" y="3855398"/>
            <a:ext cx="183291" cy="26828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1698" i="1" spc="-3" dirty="0">
                <a:latin typeface="Times New Roman"/>
                <a:cs typeface="Times New Roman"/>
              </a:rPr>
              <a:t>ai</a:t>
            </a:r>
            <a:endParaRPr sz="1698">
              <a:latin typeface="Times New Roman"/>
              <a:cs typeface="Times New Roman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A291EA0B-83DC-9E4D-9583-DFF4D00E877A}"/>
              </a:ext>
            </a:extLst>
          </p:cNvPr>
          <p:cNvSpPr/>
          <p:nvPr/>
        </p:nvSpPr>
        <p:spPr>
          <a:xfrm>
            <a:off x="7174768" y="3758979"/>
            <a:ext cx="186371" cy="0"/>
          </a:xfrm>
          <a:custGeom>
            <a:avLst/>
            <a:gdLst/>
            <a:ahLst/>
            <a:cxnLst/>
            <a:rect l="l" t="t" r="r" b="b"/>
            <a:pathLst>
              <a:path w="307340">
                <a:moveTo>
                  <a:pt x="0" y="0"/>
                </a:moveTo>
                <a:lnTo>
                  <a:pt x="307289" y="0"/>
                </a:lnTo>
              </a:path>
            </a:pathLst>
          </a:custGeom>
          <a:ln w="30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724F72A6-3FB1-7543-BCD7-8D356998BB7B}"/>
              </a:ext>
            </a:extLst>
          </p:cNvPr>
          <p:cNvSpPr txBox="1"/>
          <p:nvPr/>
        </p:nvSpPr>
        <p:spPr>
          <a:xfrm>
            <a:off x="7267026" y="3855398"/>
            <a:ext cx="123221" cy="26828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1698" i="1" spc="-3" dirty="0">
                <a:latin typeface="Times New Roman"/>
                <a:cs typeface="Times New Roman"/>
              </a:rPr>
              <a:t>a</a:t>
            </a:r>
            <a:endParaRPr sz="1698">
              <a:latin typeface="Times New Roman"/>
              <a:cs typeface="Times New Roman"/>
            </a:endParaRPr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A27A231B-84AE-F641-9E85-203EC061464D}"/>
              </a:ext>
            </a:extLst>
          </p:cNvPr>
          <p:cNvSpPr txBox="1"/>
          <p:nvPr/>
        </p:nvSpPr>
        <p:spPr>
          <a:xfrm>
            <a:off x="7546540" y="3595822"/>
            <a:ext cx="123221" cy="26828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1698" spc="-3" dirty="0">
                <a:latin typeface="Times New Roman"/>
                <a:cs typeface="Times New Roman"/>
              </a:rPr>
              <a:t>2</a:t>
            </a:r>
            <a:endParaRPr sz="1698">
              <a:latin typeface="Times New Roman"/>
              <a:cs typeface="Times New Roman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7B3A3216-C437-F54C-BC11-ED1107940344}"/>
              </a:ext>
            </a:extLst>
          </p:cNvPr>
          <p:cNvSpPr txBox="1"/>
          <p:nvPr/>
        </p:nvSpPr>
        <p:spPr>
          <a:xfrm>
            <a:off x="5624879" y="4120791"/>
            <a:ext cx="708134" cy="26828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1698" i="1" spc="-18" dirty="0">
                <a:latin typeface="Times New Roman"/>
                <a:cs typeface="Times New Roman"/>
              </a:rPr>
              <a:t>i</a:t>
            </a:r>
            <a:r>
              <a:rPr sz="1698" spc="-18" dirty="0">
                <a:latin typeface="Symbol"/>
                <a:cs typeface="Symbol"/>
              </a:rPr>
              <a:t></a:t>
            </a:r>
            <a:r>
              <a:rPr sz="1698" i="1" spc="-18" dirty="0">
                <a:latin typeface="Times New Roman"/>
                <a:cs typeface="Times New Roman"/>
              </a:rPr>
              <a:t>I</a:t>
            </a:r>
            <a:r>
              <a:rPr sz="1819" i="1" spc="-27" baseline="-19444" dirty="0">
                <a:latin typeface="Times New Roman"/>
                <a:cs typeface="Times New Roman"/>
              </a:rPr>
              <a:t>a</a:t>
            </a:r>
            <a:r>
              <a:rPr sz="1819" i="1" spc="-277" baseline="-19444" dirty="0">
                <a:latin typeface="Times New Roman"/>
                <a:cs typeface="Times New Roman"/>
              </a:rPr>
              <a:t> </a:t>
            </a:r>
            <a:r>
              <a:rPr sz="1698" spc="18" dirty="0">
                <a:latin typeface="Arial"/>
                <a:cs typeface="Arial"/>
              </a:rPr>
              <a:t>∩</a:t>
            </a:r>
            <a:r>
              <a:rPr sz="1698" i="1" spc="18" dirty="0">
                <a:latin typeface="Times New Roman"/>
                <a:cs typeface="Times New Roman"/>
              </a:rPr>
              <a:t>I</a:t>
            </a:r>
            <a:r>
              <a:rPr sz="1819" i="1" spc="27" baseline="-19444" dirty="0">
                <a:latin typeface="Times New Roman"/>
                <a:cs typeface="Times New Roman"/>
              </a:rPr>
              <a:t>u</a:t>
            </a:r>
            <a:endParaRPr sz="1819" baseline="-19444">
              <a:latin typeface="Times New Roman"/>
              <a:cs typeface="Times New Roman"/>
            </a:endParaRPr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6F98D78D-644E-314C-9CB4-76F72087CD22}"/>
              </a:ext>
            </a:extLst>
          </p:cNvPr>
          <p:cNvSpPr txBox="1"/>
          <p:nvPr/>
        </p:nvSpPr>
        <p:spPr>
          <a:xfrm>
            <a:off x="5779194" y="3419540"/>
            <a:ext cx="1780924" cy="683983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  <a:tabLst>
                <a:tab pos="1112065" algn="l"/>
              </a:tabLst>
            </a:pPr>
            <a:r>
              <a:rPr sz="6595" spc="4" baseline="-7279" dirty="0">
                <a:latin typeface="Symbol"/>
                <a:cs typeface="Symbol"/>
              </a:rPr>
              <a:t></a:t>
            </a:r>
            <a:r>
              <a:rPr sz="6595" spc="705" baseline="-7279" dirty="0">
                <a:latin typeface="Times New Roman"/>
                <a:cs typeface="Times New Roman"/>
              </a:rPr>
              <a:t> </a:t>
            </a:r>
            <a:r>
              <a:rPr sz="2911" spc="30" dirty="0">
                <a:latin typeface="Times New Roman"/>
                <a:cs typeface="Times New Roman"/>
              </a:rPr>
              <a:t>(</a:t>
            </a:r>
            <a:r>
              <a:rPr sz="2911" i="1" spc="30" dirty="0">
                <a:latin typeface="Times New Roman"/>
                <a:cs typeface="Times New Roman"/>
              </a:rPr>
              <a:t>r	</a:t>
            </a:r>
            <a:r>
              <a:rPr sz="2911" spc="12" dirty="0">
                <a:latin typeface="Symbol"/>
                <a:cs typeface="Symbol"/>
              </a:rPr>
              <a:t></a:t>
            </a:r>
            <a:r>
              <a:rPr sz="2911" spc="12" dirty="0">
                <a:latin typeface="Times New Roman"/>
                <a:cs typeface="Times New Roman"/>
              </a:rPr>
              <a:t> </a:t>
            </a:r>
            <a:r>
              <a:rPr sz="2911" i="1" spc="9" dirty="0">
                <a:latin typeface="Times New Roman"/>
                <a:cs typeface="Times New Roman"/>
              </a:rPr>
              <a:t>r</a:t>
            </a:r>
            <a:r>
              <a:rPr sz="2911" i="1" spc="-52" dirty="0">
                <a:latin typeface="Times New Roman"/>
                <a:cs typeface="Times New Roman"/>
              </a:rPr>
              <a:t> </a:t>
            </a:r>
            <a:r>
              <a:rPr sz="2911" spc="6" dirty="0">
                <a:latin typeface="Times New Roman"/>
                <a:cs typeface="Times New Roman"/>
              </a:rPr>
              <a:t>)</a:t>
            </a:r>
            <a:endParaRPr sz="2911">
              <a:latin typeface="Times New Roman"/>
              <a:cs typeface="Times New Roman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5F5D1315-50DD-BD40-BD5B-3D28215941A2}"/>
              </a:ext>
            </a:extLst>
          </p:cNvPr>
          <p:cNvSpPr/>
          <p:nvPr/>
        </p:nvSpPr>
        <p:spPr>
          <a:xfrm>
            <a:off x="5389462" y="3559450"/>
            <a:ext cx="2326175" cy="790538"/>
          </a:xfrm>
          <a:custGeom>
            <a:avLst/>
            <a:gdLst/>
            <a:ahLst/>
            <a:cxnLst/>
            <a:rect l="l" t="t" r="r" b="b"/>
            <a:pathLst>
              <a:path w="3836034" h="1303654">
                <a:moveTo>
                  <a:pt x="0" y="957551"/>
                </a:moveTo>
                <a:lnTo>
                  <a:pt x="84025" y="857723"/>
                </a:lnTo>
                <a:lnTo>
                  <a:pt x="215265" y="1303355"/>
                </a:lnTo>
                <a:lnTo>
                  <a:pt x="368111" y="0"/>
                </a:lnTo>
                <a:lnTo>
                  <a:pt x="3835562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FEB9FC84-37E5-4F42-88CD-397FA8833817}"/>
              </a:ext>
            </a:extLst>
          </p:cNvPr>
          <p:cNvSpPr/>
          <p:nvPr/>
        </p:nvSpPr>
        <p:spPr>
          <a:xfrm>
            <a:off x="5388981" y="3558965"/>
            <a:ext cx="2326560" cy="867165"/>
          </a:xfrm>
          <a:custGeom>
            <a:avLst/>
            <a:gdLst/>
            <a:ahLst/>
            <a:cxnLst/>
            <a:rect l="l" t="t" r="r" b="b"/>
            <a:pathLst>
              <a:path w="3836670" h="1430020">
                <a:moveTo>
                  <a:pt x="105446" y="928003"/>
                </a:moveTo>
                <a:lnTo>
                  <a:pt x="51213" y="928003"/>
                </a:lnTo>
                <a:lnTo>
                  <a:pt x="201658" y="1429548"/>
                </a:lnTo>
                <a:lnTo>
                  <a:pt x="232066" y="1429548"/>
                </a:lnTo>
                <a:lnTo>
                  <a:pt x="246460" y="1304955"/>
                </a:lnTo>
                <a:lnTo>
                  <a:pt x="216066" y="1304955"/>
                </a:lnTo>
                <a:lnTo>
                  <a:pt x="105446" y="928003"/>
                </a:lnTo>
                <a:close/>
              </a:path>
              <a:path w="3836670" h="1430020">
                <a:moveTo>
                  <a:pt x="3836364" y="0"/>
                </a:moveTo>
                <a:lnTo>
                  <a:pt x="368114" y="0"/>
                </a:lnTo>
                <a:lnTo>
                  <a:pt x="216066" y="1304955"/>
                </a:lnTo>
                <a:lnTo>
                  <a:pt x="246460" y="1304955"/>
                </a:lnTo>
                <a:lnTo>
                  <a:pt x="393715" y="30355"/>
                </a:lnTo>
                <a:lnTo>
                  <a:pt x="3836364" y="30355"/>
                </a:lnTo>
                <a:lnTo>
                  <a:pt x="3836364" y="0"/>
                </a:lnTo>
                <a:close/>
              </a:path>
              <a:path w="3836670" h="1430020">
                <a:moveTo>
                  <a:pt x="84824" y="857733"/>
                </a:moveTo>
                <a:lnTo>
                  <a:pt x="0" y="958358"/>
                </a:lnTo>
                <a:lnTo>
                  <a:pt x="14407" y="971132"/>
                </a:lnTo>
                <a:lnTo>
                  <a:pt x="51213" y="928003"/>
                </a:lnTo>
                <a:lnTo>
                  <a:pt x="105446" y="928003"/>
                </a:lnTo>
                <a:lnTo>
                  <a:pt x="84824" y="8577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DDDF2779-72FB-0340-A9A9-18925328BD93}"/>
              </a:ext>
            </a:extLst>
          </p:cNvPr>
          <p:cNvSpPr txBox="1"/>
          <p:nvPr/>
        </p:nvSpPr>
        <p:spPr>
          <a:xfrm>
            <a:off x="8965463" y="3855398"/>
            <a:ext cx="183291" cy="26828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1698" i="1" spc="-3" dirty="0">
                <a:latin typeface="Times New Roman"/>
                <a:cs typeface="Times New Roman"/>
              </a:rPr>
              <a:t>ui</a:t>
            </a:r>
            <a:endParaRPr sz="1698">
              <a:latin typeface="Times New Roman"/>
              <a:cs typeface="Times New Roman"/>
            </a:endParaRPr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696CCA09-BFE3-BC40-B9C0-68376BCAED13}"/>
              </a:ext>
            </a:extLst>
          </p:cNvPr>
          <p:cNvSpPr/>
          <p:nvPr/>
        </p:nvSpPr>
        <p:spPr>
          <a:xfrm>
            <a:off x="9525443" y="3758979"/>
            <a:ext cx="186371" cy="0"/>
          </a:xfrm>
          <a:custGeom>
            <a:avLst/>
            <a:gdLst/>
            <a:ahLst/>
            <a:cxnLst/>
            <a:rect l="l" t="t" r="r" b="b"/>
            <a:pathLst>
              <a:path w="307340">
                <a:moveTo>
                  <a:pt x="0" y="0"/>
                </a:moveTo>
                <a:lnTo>
                  <a:pt x="307215" y="0"/>
                </a:lnTo>
              </a:path>
            </a:pathLst>
          </a:custGeom>
          <a:ln w="30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F4622EF6-C296-A24E-B559-1ABADBCC217D}"/>
              </a:ext>
            </a:extLst>
          </p:cNvPr>
          <p:cNvSpPr txBox="1"/>
          <p:nvPr/>
        </p:nvSpPr>
        <p:spPr>
          <a:xfrm>
            <a:off x="9612810" y="3855398"/>
            <a:ext cx="123221" cy="26828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1698" i="1" spc="-3" dirty="0">
                <a:latin typeface="Times New Roman"/>
                <a:cs typeface="Times New Roman"/>
              </a:rPr>
              <a:t>u</a:t>
            </a:r>
            <a:endParaRPr sz="1698">
              <a:latin typeface="Times New Roman"/>
              <a:cs typeface="Times New Roman"/>
            </a:endParaRPr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16C60C08-2F54-5F4A-898C-EE3C6CA92D7B}"/>
              </a:ext>
            </a:extLst>
          </p:cNvPr>
          <p:cNvSpPr txBox="1"/>
          <p:nvPr/>
        </p:nvSpPr>
        <p:spPr>
          <a:xfrm>
            <a:off x="9897178" y="3595822"/>
            <a:ext cx="123221" cy="26828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1698" spc="-3" dirty="0">
                <a:latin typeface="Times New Roman"/>
                <a:cs typeface="Times New Roman"/>
              </a:rPr>
              <a:t>2</a:t>
            </a:r>
            <a:endParaRPr sz="1698">
              <a:latin typeface="Times New Roman"/>
              <a:cs typeface="Times New Roman"/>
            </a:endParaRPr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EE8EE4C1-2577-C140-8FB6-80CE59C25701}"/>
              </a:ext>
            </a:extLst>
          </p:cNvPr>
          <p:cNvSpPr txBox="1"/>
          <p:nvPr/>
        </p:nvSpPr>
        <p:spPr>
          <a:xfrm>
            <a:off x="7980370" y="4120791"/>
            <a:ext cx="708134" cy="26828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1698" i="1" spc="-18" dirty="0">
                <a:latin typeface="Times New Roman"/>
                <a:cs typeface="Times New Roman"/>
              </a:rPr>
              <a:t>i</a:t>
            </a:r>
            <a:r>
              <a:rPr sz="1698" spc="-18" dirty="0">
                <a:latin typeface="Symbol"/>
                <a:cs typeface="Symbol"/>
              </a:rPr>
              <a:t></a:t>
            </a:r>
            <a:r>
              <a:rPr sz="1698" i="1" spc="-18" dirty="0">
                <a:latin typeface="Times New Roman"/>
                <a:cs typeface="Times New Roman"/>
              </a:rPr>
              <a:t>I</a:t>
            </a:r>
            <a:r>
              <a:rPr sz="1819" i="1" spc="-27" baseline="-19444" dirty="0">
                <a:latin typeface="Times New Roman"/>
                <a:cs typeface="Times New Roman"/>
              </a:rPr>
              <a:t>a</a:t>
            </a:r>
            <a:r>
              <a:rPr sz="1819" i="1" spc="-277" baseline="-19444" dirty="0">
                <a:latin typeface="Times New Roman"/>
                <a:cs typeface="Times New Roman"/>
              </a:rPr>
              <a:t> </a:t>
            </a:r>
            <a:r>
              <a:rPr sz="1698" spc="18" dirty="0">
                <a:latin typeface="Arial"/>
                <a:cs typeface="Arial"/>
              </a:rPr>
              <a:t>∩</a:t>
            </a:r>
            <a:r>
              <a:rPr sz="1698" i="1" spc="18" dirty="0">
                <a:latin typeface="Times New Roman"/>
                <a:cs typeface="Times New Roman"/>
              </a:rPr>
              <a:t>I</a:t>
            </a:r>
            <a:r>
              <a:rPr sz="1819" i="1" spc="27" baseline="-19444" dirty="0">
                <a:latin typeface="Times New Roman"/>
                <a:cs typeface="Times New Roman"/>
              </a:rPr>
              <a:t>u</a:t>
            </a:r>
            <a:endParaRPr sz="1819" baseline="-19444">
              <a:latin typeface="Times New Roman"/>
              <a:cs typeface="Times New Roman"/>
            </a:endParaRPr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6FC60274-6C18-AE4B-BAE2-292A0C57785E}"/>
              </a:ext>
            </a:extLst>
          </p:cNvPr>
          <p:cNvSpPr txBox="1"/>
          <p:nvPr/>
        </p:nvSpPr>
        <p:spPr>
          <a:xfrm>
            <a:off x="8134684" y="3419540"/>
            <a:ext cx="1775918" cy="683983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  <a:tabLst>
                <a:tab pos="1107059" algn="l"/>
              </a:tabLst>
            </a:pPr>
            <a:r>
              <a:rPr sz="6595" spc="4" baseline="-7279" dirty="0">
                <a:latin typeface="Symbol"/>
                <a:cs typeface="Symbol"/>
              </a:rPr>
              <a:t></a:t>
            </a:r>
            <a:r>
              <a:rPr sz="6595" spc="705" baseline="-7279" dirty="0">
                <a:latin typeface="Times New Roman"/>
                <a:cs typeface="Times New Roman"/>
              </a:rPr>
              <a:t> </a:t>
            </a:r>
            <a:r>
              <a:rPr sz="2911" spc="30" dirty="0">
                <a:latin typeface="Times New Roman"/>
                <a:cs typeface="Times New Roman"/>
              </a:rPr>
              <a:t>(</a:t>
            </a:r>
            <a:r>
              <a:rPr sz="2911" i="1" spc="30" dirty="0">
                <a:latin typeface="Times New Roman"/>
                <a:cs typeface="Times New Roman"/>
              </a:rPr>
              <a:t>r	</a:t>
            </a:r>
            <a:r>
              <a:rPr sz="2911" spc="12" dirty="0">
                <a:latin typeface="Symbol"/>
                <a:cs typeface="Symbol"/>
              </a:rPr>
              <a:t></a:t>
            </a:r>
            <a:r>
              <a:rPr sz="2911" spc="12" dirty="0">
                <a:latin typeface="Times New Roman"/>
                <a:cs typeface="Times New Roman"/>
              </a:rPr>
              <a:t> </a:t>
            </a:r>
            <a:r>
              <a:rPr sz="2911" i="1" spc="9" dirty="0">
                <a:latin typeface="Times New Roman"/>
                <a:cs typeface="Times New Roman"/>
              </a:rPr>
              <a:t>r</a:t>
            </a:r>
            <a:r>
              <a:rPr sz="2911" i="1" spc="-52" dirty="0">
                <a:latin typeface="Times New Roman"/>
                <a:cs typeface="Times New Roman"/>
              </a:rPr>
              <a:t> </a:t>
            </a:r>
            <a:r>
              <a:rPr sz="2911" spc="6" dirty="0">
                <a:latin typeface="Times New Roman"/>
                <a:cs typeface="Times New Roman"/>
              </a:rPr>
              <a:t>)</a:t>
            </a:r>
            <a:endParaRPr sz="2911">
              <a:latin typeface="Times New Roman"/>
              <a:cs typeface="Times New Roman"/>
            </a:endParaRPr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1AFDBBE6-E4F4-984C-8216-C2B8672C36F5}"/>
              </a:ext>
            </a:extLst>
          </p:cNvPr>
          <p:cNvSpPr/>
          <p:nvPr/>
        </p:nvSpPr>
        <p:spPr>
          <a:xfrm>
            <a:off x="7744952" y="3559450"/>
            <a:ext cx="2321169" cy="790538"/>
          </a:xfrm>
          <a:custGeom>
            <a:avLst/>
            <a:gdLst/>
            <a:ahLst/>
            <a:cxnLst/>
            <a:rect l="l" t="t" r="r" b="b"/>
            <a:pathLst>
              <a:path w="3827779" h="1303654">
                <a:moveTo>
                  <a:pt x="0" y="957551"/>
                </a:moveTo>
                <a:lnTo>
                  <a:pt x="84025" y="857723"/>
                </a:lnTo>
                <a:lnTo>
                  <a:pt x="215265" y="1303355"/>
                </a:lnTo>
                <a:lnTo>
                  <a:pt x="368111" y="0"/>
                </a:lnTo>
                <a:lnTo>
                  <a:pt x="382756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1BB196DF-107E-CD43-93AC-51F33AAAE537}"/>
              </a:ext>
            </a:extLst>
          </p:cNvPr>
          <p:cNvSpPr/>
          <p:nvPr/>
        </p:nvSpPr>
        <p:spPr>
          <a:xfrm>
            <a:off x="7744476" y="3558965"/>
            <a:ext cx="2321554" cy="867165"/>
          </a:xfrm>
          <a:custGeom>
            <a:avLst/>
            <a:gdLst/>
            <a:ahLst/>
            <a:cxnLst/>
            <a:rect l="l" t="t" r="r" b="b"/>
            <a:pathLst>
              <a:path w="3828415" h="1430020">
                <a:moveTo>
                  <a:pt x="105446" y="928003"/>
                </a:moveTo>
                <a:lnTo>
                  <a:pt x="51213" y="928003"/>
                </a:lnTo>
                <a:lnTo>
                  <a:pt x="201658" y="1429548"/>
                </a:lnTo>
                <a:lnTo>
                  <a:pt x="232066" y="1429548"/>
                </a:lnTo>
                <a:lnTo>
                  <a:pt x="246460" y="1304955"/>
                </a:lnTo>
                <a:lnTo>
                  <a:pt x="216066" y="1304955"/>
                </a:lnTo>
                <a:lnTo>
                  <a:pt x="105446" y="928003"/>
                </a:lnTo>
                <a:close/>
              </a:path>
              <a:path w="3828415" h="1430020">
                <a:moveTo>
                  <a:pt x="3828333" y="0"/>
                </a:moveTo>
                <a:lnTo>
                  <a:pt x="368114" y="0"/>
                </a:lnTo>
                <a:lnTo>
                  <a:pt x="216066" y="1304955"/>
                </a:lnTo>
                <a:lnTo>
                  <a:pt x="246460" y="1304955"/>
                </a:lnTo>
                <a:lnTo>
                  <a:pt x="393715" y="30355"/>
                </a:lnTo>
                <a:lnTo>
                  <a:pt x="3828333" y="30355"/>
                </a:lnTo>
                <a:lnTo>
                  <a:pt x="3828333" y="0"/>
                </a:lnTo>
                <a:close/>
              </a:path>
              <a:path w="3828415" h="1430020">
                <a:moveTo>
                  <a:pt x="84824" y="857733"/>
                </a:moveTo>
                <a:lnTo>
                  <a:pt x="0" y="958358"/>
                </a:lnTo>
                <a:lnTo>
                  <a:pt x="14397" y="971132"/>
                </a:lnTo>
                <a:lnTo>
                  <a:pt x="51213" y="928003"/>
                </a:lnTo>
                <a:lnTo>
                  <a:pt x="105446" y="928003"/>
                </a:lnTo>
                <a:lnTo>
                  <a:pt x="84824" y="8577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8" name="object 25">
            <a:extLst>
              <a:ext uri="{FF2B5EF4-FFF2-40B4-BE49-F238E27FC236}">
                <a16:creationId xmlns:a16="http://schemas.microsoft.com/office/drawing/2014/main" id="{0FCC4E64-6504-D540-B79F-D00BFB39D8BC}"/>
              </a:ext>
            </a:extLst>
          </p:cNvPr>
          <p:cNvSpPr/>
          <p:nvPr/>
        </p:nvSpPr>
        <p:spPr>
          <a:xfrm>
            <a:off x="5359862" y="3520708"/>
            <a:ext cx="4735524" cy="0"/>
          </a:xfrm>
          <a:custGeom>
            <a:avLst/>
            <a:gdLst/>
            <a:ahLst/>
            <a:cxnLst/>
            <a:rect l="l" t="t" r="r" b="b"/>
            <a:pathLst>
              <a:path w="7809230">
                <a:moveTo>
                  <a:pt x="0" y="0"/>
                </a:moveTo>
                <a:lnTo>
                  <a:pt x="7808798" y="0"/>
                </a:lnTo>
              </a:path>
            </a:pathLst>
          </a:custGeom>
          <a:ln w="30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A95719C3-477C-B444-B398-6A314019F97B}"/>
              </a:ext>
            </a:extLst>
          </p:cNvPr>
          <p:cNvSpPr txBox="1">
            <a:spLocks/>
          </p:cNvSpPr>
          <p:nvPr/>
        </p:nvSpPr>
        <p:spPr>
          <a:xfrm>
            <a:off x="590301" y="4911329"/>
            <a:ext cx="11198860" cy="1215293"/>
          </a:xfrm>
          <a:prstGeom prst="rect">
            <a:avLst/>
          </a:prstGeom>
        </p:spPr>
        <p:txBody>
          <a:bodyPr lIns="90000" anchor="ctr"/>
          <a:lstStyle>
            <a:lvl1pPr marL="0" eaLnBrk="1" hangingPunct="1">
              <a:lnSpc>
                <a:spcPct val="120000"/>
              </a:lnSpc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lnSpc>
                <a:spcPct val="120000"/>
              </a:lnSpc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eaLnBrk="1" hangingPunct="1">
              <a:lnSpc>
                <a:spcPct val="120000"/>
              </a:lnSpc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eaLnBrk="1" hangingPunct="1">
              <a:lnSpc>
                <a:spcPct val="120000"/>
              </a:lnSpc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eaLnBrk="1" hangingPunct="1">
              <a:lnSpc>
                <a:spcPct val="120000"/>
              </a:lnSpc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ru-RU" kern="0" dirty="0">
                <a:solidFill>
                  <a:sysClr val="windowText" lastClr="000000"/>
                </a:solidFill>
              </a:rPr>
              <a:t>50 – порог на количество общих рейтингов</a:t>
            </a:r>
          </a:p>
        </p:txBody>
      </p:sp>
    </p:spTree>
    <p:extLst>
      <p:ext uri="{BB962C8B-B14F-4D97-AF65-F5344CB8AC3E}">
        <p14:creationId xmlns:p14="http://schemas.microsoft.com/office/powerpoint/2010/main" val="333854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869A6-ADBF-D148-ADBE-1EBA19A285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Что дальше?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D4DBF7-6AE8-F249-A228-E47281B3F772}"/>
              </a:ext>
            </a:extLst>
          </p:cNvPr>
          <p:cNvSpPr/>
          <p:nvPr/>
        </p:nvSpPr>
        <p:spPr>
          <a:xfrm>
            <a:off x="5820508" y="3414895"/>
            <a:ext cx="272562" cy="31835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66" hangingPunct="0"/>
            <a:endParaRPr lang="en-US" sz="16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E543DC-73E7-7647-975B-62D84C68E2D0}"/>
              </a:ext>
            </a:extLst>
          </p:cNvPr>
          <p:cNvSpPr txBox="1"/>
          <p:nvPr/>
        </p:nvSpPr>
        <p:spPr>
          <a:xfrm>
            <a:off x="2074302" y="5046467"/>
            <a:ext cx="671660" cy="441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66" hangingPunct="0"/>
            <a:r>
              <a:rPr lang="en-US" sz="2400" dirty="0"/>
              <a:t>user</a:t>
            </a:r>
            <a:endParaRPr lang="en-US" sz="2400" dirty="0">
              <a:solidFill>
                <a:srgbClr val="000000"/>
              </a:solidFill>
              <a:sym typeface="Helvetica Light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A150B65-D36E-9F49-A976-6921FC32743E}"/>
              </a:ext>
            </a:extLst>
          </p:cNvPr>
          <p:cNvCxnSpPr/>
          <p:nvPr/>
        </p:nvCxnSpPr>
        <p:spPr>
          <a:xfrm>
            <a:off x="2766106" y="5267200"/>
            <a:ext cx="572966" cy="54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1421615-D3C7-8C41-B9A7-643DE0180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769" y="2277534"/>
            <a:ext cx="5308600" cy="37528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13385C-EDE5-1B4B-AC10-6423556444B9}"/>
              </a:ext>
            </a:extLst>
          </p:cNvPr>
          <p:cNvSpPr txBox="1"/>
          <p:nvPr/>
        </p:nvSpPr>
        <p:spPr>
          <a:xfrm>
            <a:off x="8217603" y="41539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4C29CB-A252-254A-BA5C-83C6B1BA2DA0}"/>
              </a:ext>
            </a:extLst>
          </p:cNvPr>
          <p:cNvSpPr txBox="1"/>
          <p:nvPr/>
        </p:nvSpPr>
        <p:spPr>
          <a:xfrm>
            <a:off x="8093012" y="3704919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0.87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E79DA2-BC89-3C4F-ADB1-C45F3D4CD825}"/>
              </a:ext>
            </a:extLst>
          </p:cNvPr>
          <p:cNvSpPr txBox="1"/>
          <p:nvPr/>
        </p:nvSpPr>
        <p:spPr>
          <a:xfrm>
            <a:off x="8140943" y="4630893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28BBBE-3116-864B-A650-F6CAB9A65E9A}"/>
              </a:ext>
            </a:extLst>
          </p:cNvPr>
          <p:cNvSpPr txBox="1"/>
          <p:nvPr/>
        </p:nvSpPr>
        <p:spPr>
          <a:xfrm>
            <a:off x="5699742" y="6225435"/>
            <a:ext cx="10711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b="1" dirty="0"/>
              <a:t>Идеи?</a:t>
            </a:r>
          </a:p>
        </p:txBody>
      </p:sp>
    </p:spTree>
    <p:extLst>
      <p:ext uri="{BB962C8B-B14F-4D97-AF65-F5344CB8AC3E}">
        <p14:creationId xmlns:p14="http://schemas.microsoft.com/office/powerpoint/2010/main" val="443065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82283" y="3889608"/>
            <a:ext cx="1975906" cy="14005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object 3"/>
          <p:cNvSpPr txBox="1"/>
          <p:nvPr/>
        </p:nvSpPr>
        <p:spPr>
          <a:xfrm>
            <a:off x="6245514" y="1128742"/>
            <a:ext cx="1235287" cy="774510"/>
          </a:xfrm>
          <a:prstGeom prst="rect">
            <a:avLst/>
          </a:prstGeom>
        </p:spPr>
        <p:txBody>
          <a:bodyPr vert="horz" wrap="square" lIns="0" tIns="30420" rIns="0" bIns="0" rtlCol="0">
            <a:spAutoFit/>
          </a:bodyPr>
          <a:lstStyle/>
          <a:p>
            <a:pPr marL="7701" marR="3081" indent="289953">
              <a:lnSpc>
                <a:spcPts val="2899"/>
              </a:lnSpc>
              <a:spcBef>
                <a:spcPts val="240"/>
              </a:spcBef>
            </a:pPr>
            <a:r>
              <a:rPr sz="2486" spc="-209" dirty="0">
                <a:latin typeface="Arial"/>
                <a:cs typeface="Arial"/>
              </a:rPr>
              <a:t>мера  </a:t>
            </a:r>
            <a:r>
              <a:rPr sz="2486" spc="-97" dirty="0">
                <a:latin typeface="Arial"/>
                <a:cs typeface="Arial"/>
              </a:rPr>
              <a:t>б</a:t>
            </a:r>
            <a:r>
              <a:rPr sz="2486" spc="-221" dirty="0">
                <a:latin typeface="Arial"/>
                <a:cs typeface="Arial"/>
              </a:rPr>
              <a:t>л</a:t>
            </a:r>
            <a:r>
              <a:rPr sz="2486" spc="-215" dirty="0">
                <a:latin typeface="Arial"/>
                <a:cs typeface="Arial"/>
              </a:rPr>
              <a:t>и</a:t>
            </a:r>
            <a:r>
              <a:rPr sz="2486" spc="-170" dirty="0">
                <a:latin typeface="Arial"/>
                <a:cs typeface="Arial"/>
              </a:rPr>
              <a:t>з</a:t>
            </a:r>
            <a:r>
              <a:rPr sz="2486" spc="-6" dirty="0">
                <a:latin typeface="Arial"/>
                <a:cs typeface="Arial"/>
              </a:rPr>
              <a:t>о</a:t>
            </a:r>
            <a:r>
              <a:rPr sz="2486" spc="-97" dirty="0">
                <a:latin typeface="Arial"/>
                <a:cs typeface="Arial"/>
              </a:rPr>
              <a:t>с</a:t>
            </a:r>
            <a:r>
              <a:rPr sz="2486" spc="-91" dirty="0">
                <a:latin typeface="Arial"/>
                <a:cs typeface="Arial"/>
              </a:rPr>
              <a:t>т</a:t>
            </a:r>
            <a:r>
              <a:rPr sz="2486" spc="-79" dirty="0">
                <a:latin typeface="Arial"/>
                <a:cs typeface="Arial"/>
              </a:rPr>
              <a:t>и</a:t>
            </a:r>
            <a:endParaRPr sz="248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45334" y="2025399"/>
            <a:ext cx="301032" cy="6005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object 5"/>
          <p:cNvSpPr txBox="1"/>
          <p:nvPr/>
        </p:nvSpPr>
        <p:spPr>
          <a:xfrm>
            <a:off x="1088252" y="2326852"/>
            <a:ext cx="2298893" cy="1146407"/>
          </a:xfrm>
          <a:prstGeom prst="rect">
            <a:avLst/>
          </a:prstGeom>
        </p:spPr>
        <p:txBody>
          <a:bodyPr vert="horz" wrap="square" lIns="0" tIns="30420" rIns="0" bIns="0" rtlCol="0">
            <a:spAutoFit/>
          </a:bodyPr>
          <a:lstStyle/>
          <a:p>
            <a:pPr marL="7316" marR="3081" indent="-385" algn="ctr">
              <a:lnSpc>
                <a:spcPts val="2899"/>
              </a:lnSpc>
              <a:spcBef>
                <a:spcPts val="240"/>
              </a:spcBef>
              <a:tabLst>
                <a:tab pos="1962286" algn="l"/>
              </a:tabLst>
            </a:pPr>
            <a:r>
              <a:rPr sz="2486" spc="-82" dirty="0" err="1">
                <a:latin typeface="Arial"/>
                <a:cs typeface="Arial"/>
              </a:rPr>
              <a:t>рейтинг</a:t>
            </a:r>
            <a:r>
              <a:rPr sz="2486" spc="-82" dirty="0">
                <a:latin typeface="Arial"/>
                <a:cs typeface="Arial"/>
              </a:rPr>
              <a:t>  </a:t>
            </a:r>
            <a:r>
              <a:rPr sz="2486" spc="-36" dirty="0" err="1">
                <a:latin typeface="Arial"/>
                <a:cs typeface="Arial"/>
              </a:rPr>
              <a:t>п</a:t>
            </a:r>
            <a:r>
              <a:rPr sz="2486" spc="-6" dirty="0" err="1">
                <a:latin typeface="Arial"/>
                <a:cs typeface="Arial"/>
              </a:rPr>
              <a:t>о</a:t>
            </a:r>
            <a:r>
              <a:rPr sz="2486" spc="-288" dirty="0" err="1">
                <a:latin typeface="Arial"/>
                <a:cs typeface="Arial"/>
              </a:rPr>
              <a:t>л</a:t>
            </a:r>
            <a:r>
              <a:rPr sz="2486" spc="-261" dirty="0" err="1">
                <a:latin typeface="Arial"/>
                <a:cs typeface="Arial"/>
              </a:rPr>
              <a:t>ь</a:t>
            </a:r>
            <a:r>
              <a:rPr sz="2486" spc="-170" dirty="0" err="1">
                <a:latin typeface="Arial"/>
                <a:cs typeface="Arial"/>
              </a:rPr>
              <a:t>з</a:t>
            </a:r>
            <a:r>
              <a:rPr sz="2486" spc="-6" dirty="0" err="1">
                <a:latin typeface="Arial"/>
                <a:cs typeface="Arial"/>
              </a:rPr>
              <a:t>о</a:t>
            </a:r>
            <a:r>
              <a:rPr sz="2486" spc="-267" dirty="0" err="1">
                <a:latin typeface="Arial"/>
                <a:cs typeface="Arial"/>
              </a:rPr>
              <a:t>в</a:t>
            </a:r>
            <a:r>
              <a:rPr sz="2486" spc="-282" dirty="0" err="1">
                <a:latin typeface="Arial"/>
                <a:cs typeface="Arial"/>
              </a:rPr>
              <a:t>а</a:t>
            </a:r>
            <a:r>
              <a:rPr sz="2486" spc="-36" dirty="0" err="1">
                <a:latin typeface="Arial"/>
                <a:cs typeface="Arial"/>
              </a:rPr>
              <a:t>т</a:t>
            </a:r>
            <a:r>
              <a:rPr sz="2486" spc="-233" dirty="0" err="1">
                <a:latin typeface="Arial"/>
                <a:cs typeface="Arial"/>
              </a:rPr>
              <a:t>ел</a:t>
            </a:r>
            <a:r>
              <a:rPr lang="ru-RU" sz="2486" spc="-233" dirty="0">
                <a:latin typeface="Arial"/>
                <a:cs typeface="Arial"/>
              </a:rPr>
              <a:t>я </a:t>
            </a:r>
            <a:r>
              <a:rPr sz="2486" spc="-212" dirty="0">
                <a:latin typeface="Arial"/>
                <a:cs typeface="Arial"/>
              </a:rPr>
              <a:t>a  </a:t>
            </a:r>
            <a:r>
              <a:rPr sz="2486" spc="-243" dirty="0">
                <a:latin typeface="Arial"/>
                <a:cs typeface="Arial"/>
              </a:rPr>
              <a:t>для </a:t>
            </a:r>
            <a:r>
              <a:rPr sz="2486" spc="-170" dirty="0">
                <a:latin typeface="Arial"/>
                <a:cs typeface="Arial"/>
              </a:rPr>
              <a:t>товара</a:t>
            </a:r>
            <a:r>
              <a:rPr sz="2486" spc="-221" dirty="0">
                <a:latin typeface="Arial"/>
                <a:cs typeface="Arial"/>
              </a:rPr>
              <a:t> </a:t>
            </a:r>
            <a:r>
              <a:rPr sz="2486" spc="-6" dirty="0">
                <a:latin typeface="Arial"/>
                <a:cs typeface="Arial"/>
              </a:rPr>
              <a:t>i</a:t>
            </a:r>
            <a:endParaRPr sz="2486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30141" y="3574764"/>
            <a:ext cx="1995525" cy="2990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object 7"/>
          <p:cNvSpPr txBox="1"/>
          <p:nvPr/>
        </p:nvSpPr>
        <p:spPr>
          <a:xfrm>
            <a:off x="4689361" y="3453499"/>
            <a:ext cx="236430" cy="623650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>
              <a:spcBef>
                <a:spcPts val="61"/>
              </a:spcBef>
            </a:pPr>
            <a:r>
              <a:rPr sz="6003" i="1" spc="-1728" baseline="-4629" dirty="0">
                <a:latin typeface="Times New Roman"/>
                <a:cs typeface="Times New Roman"/>
              </a:rPr>
              <a:t>r</a:t>
            </a:r>
            <a:r>
              <a:rPr sz="4002" dirty="0">
                <a:latin typeface="Times New Roman"/>
                <a:cs typeface="Times New Roman"/>
              </a:rPr>
              <a:t>ˆ</a:t>
            </a:r>
            <a:endParaRPr sz="4002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36355" y="3837468"/>
            <a:ext cx="244131" cy="363527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2304" i="1" spc="3" dirty="0">
                <a:latin typeface="Times New Roman"/>
                <a:cs typeface="Times New Roman"/>
              </a:rPr>
              <a:t>ai</a:t>
            </a:r>
            <a:endParaRPr sz="2304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90069" y="3103954"/>
            <a:ext cx="244131" cy="363527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2304" i="1" spc="3" dirty="0">
                <a:latin typeface="Times New Roman"/>
                <a:cs typeface="Times New Roman"/>
              </a:rPr>
              <a:t>ui</a:t>
            </a:r>
            <a:endParaRPr sz="2304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28337" y="3252243"/>
            <a:ext cx="3183329" cy="623650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>
              <a:spcBef>
                <a:spcPts val="61"/>
              </a:spcBef>
              <a:tabLst>
                <a:tab pos="3175238" algn="l"/>
              </a:tabLst>
            </a:pPr>
            <a:r>
              <a:rPr sz="6003" baseline="-26515" dirty="0">
                <a:latin typeface="Symbol"/>
                <a:cs typeface="Symbol"/>
              </a:rPr>
              <a:t></a:t>
            </a:r>
            <a:r>
              <a:rPr sz="6003" baseline="-26515" dirty="0">
                <a:latin typeface="Times New Roman"/>
                <a:cs typeface="Times New Roman"/>
              </a:rPr>
              <a:t> </a:t>
            </a:r>
            <a:r>
              <a:rPr sz="2304" i="1" u="heavy" spc="-6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u</a:t>
            </a:r>
            <a:r>
              <a:rPr sz="2304" u="heavy" spc="-61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</a:t>
            </a:r>
            <a:r>
              <a:rPr sz="2304" i="1" u="heavy" spc="-6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 </a:t>
            </a:r>
            <a:r>
              <a:rPr sz="2304" u="heavy" spc="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sz="2304" i="1" u="heavy" spc="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2304" i="1" u="heavy" spc="-309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304" u="heavy" spc="3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)	</a:t>
            </a:r>
            <a:endParaRPr sz="2304"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69280" y="2508143"/>
            <a:ext cx="2293830" cy="931619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>
              <a:spcBef>
                <a:spcPts val="61"/>
              </a:spcBef>
            </a:pPr>
            <a:r>
              <a:rPr sz="9005" baseline="-7295" dirty="0">
                <a:latin typeface="Symbol"/>
                <a:cs typeface="Symbol"/>
              </a:rPr>
              <a:t></a:t>
            </a:r>
            <a:r>
              <a:rPr sz="9005" spc="1001" baseline="-7295" dirty="0">
                <a:latin typeface="Times New Roman"/>
                <a:cs typeface="Times New Roman"/>
              </a:rPr>
              <a:t> </a:t>
            </a:r>
            <a:r>
              <a:rPr sz="4002" i="1" spc="91" dirty="0">
                <a:latin typeface="Times New Roman"/>
                <a:cs typeface="Times New Roman"/>
              </a:rPr>
              <a:t>s</a:t>
            </a:r>
            <a:r>
              <a:rPr sz="4002" spc="91" dirty="0">
                <a:latin typeface="Times New Roman"/>
                <a:cs typeface="Times New Roman"/>
              </a:rPr>
              <a:t>(</a:t>
            </a:r>
            <a:r>
              <a:rPr sz="4002" i="1" spc="91" dirty="0">
                <a:latin typeface="Times New Roman"/>
                <a:cs typeface="Times New Roman"/>
              </a:rPr>
              <a:t>a</a:t>
            </a:r>
            <a:r>
              <a:rPr sz="4002" spc="91" dirty="0">
                <a:latin typeface="Times New Roman"/>
                <a:cs typeface="Times New Roman"/>
              </a:rPr>
              <a:t>,</a:t>
            </a:r>
            <a:r>
              <a:rPr sz="4002" i="1" spc="91" dirty="0">
                <a:latin typeface="Times New Roman"/>
                <a:cs typeface="Times New Roman"/>
              </a:rPr>
              <a:t>u</a:t>
            </a:r>
            <a:r>
              <a:rPr sz="4002" spc="91" dirty="0">
                <a:latin typeface="Times New Roman"/>
                <a:cs typeface="Times New Roman"/>
              </a:rPr>
              <a:t>)</a:t>
            </a:r>
            <a:r>
              <a:rPr sz="4002" i="1" spc="91" dirty="0">
                <a:latin typeface="Times New Roman"/>
                <a:cs typeface="Times New Roman"/>
              </a:rPr>
              <a:t>r</a:t>
            </a:r>
            <a:endParaRPr sz="4002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12799" y="3882481"/>
            <a:ext cx="1272253" cy="623650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>
              <a:spcBef>
                <a:spcPts val="61"/>
              </a:spcBef>
            </a:pPr>
            <a:r>
              <a:rPr sz="4002" i="1" spc="88" dirty="0">
                <a:latin typeface="Times New Roman"/>
                <a:cs typeface="Times New Roman"/>
              </a:rPr>
              <a:t>s</a:t>
            </a:r>
            <a:r>
              <a:rPr sz="4002" spc="64" dirty="0">
                <a:latin typeface="Times New Roman"/>
                <a:cs typeface="Times New Roman"/>
              </a:rPr>
              <a:t>(</a:t>
            </a:r>
            <a:r>
              <a:rPr sz="4002" i="1" spc="-21" dirty="0">
                <a:latin typeface="Times New Roman"/>
                <a:cs typeface="Times New Roman"/>
              </a:rPr>
              <a:t>a</a:t>
            </a:r>
            <a:r>
              <a:rPr sz="4002" spc="300" dirty="0">
                <a:latin typeface="Times New Roman"/>
                <a:cs typeface="Times New Roman"/>
              </a:rPr>
              <a:t>,</a:t>
            </a:r>
            <a:r>
              <a:rPr sz="4002" i="1" spc="227" dirty="0">
                <a:latin typeface="Times New Roman"/>
                <a:cs typeface="Times New Roman"/>
              </a:rPr>
              <a:t>u</a:t>
            </a:r>
            <a:r>
              <a:rPr sz="4002" dirty="0">
                <a:latin typeface="Times New Roman"/>
                <a:cs typeface="Times New Roman"/>
              </a:rPr>
              <a:t>)</a:t>
            </a:r>
            <a:endParaRPr sz="4002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832421" y="3977571"/>
            <a:ext cx="0" cy="566814"/>
          </a:xfrm>
          <a:custGeom>
            <a:avLst/>
            <a:gdLst/>
            <a:ahLst/>
            <a:cxnLst/>
            <a:rect l="l" t="t" r="r" b="b"/>
            <a:pathLst>
              <a:path h="934720">
                <a:moveTo>
                  <a:pt x="0" y="0"/>
                </a:moveTo>
                <a:lnTo>
                  <a:pt x="0" y="934505"/>
                </a:lnTo>
              </a:path>
            </a:pathLst>
          </a:custGeom>
          <a:ln w="414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4" name="object 14"/>
          <p:cNvSpPr/>
          <p:nvPr/>
        </p:nvSpPr>
        <p:spPr>
          <a:xfrm>
            <a:off x="8183162" y="3977571"/>
            <a:ext cx="0" cy="566814"/>
          </a:xfrm>
          <a:custGeom>
            <a:avLst/>
            <a:gdLst/>
            <a:ahLst/>
            <a:cxnLst/>
            <a:rect l="l" t="t" r="r" b="b"/>
            <a:pathLst>
              <a:path h="934720">
                <a:moveTo>
                  <a:pt x="0" y="0"/>
                </a:moveTo>
                <a:lnTo>
                  <a:pt x="0" y="934505"/>
                </a:lnTo>
              </a:path>
            </a:pathLst>
          </a:custGeom>
          <a:ln w="414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object 15"/>
          <p:cNvSpPr txBox="1"/>
          <p:nvPr/>
        </p:nvSpPr>
        <p:spPr>
          <a:xfrm>
            <a:off x="2855721" y="4586867"/>
            <a:ext cx="3934975" cy="1022040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R="3081" algn="r">
              <a:lnSpc>
                <a:spcPts val="2398"/>
              </a:lnSpc>
              <a:spcBef>
                <a:spcPts val="69"/>
              </a:spcBef>
            </a:pPr>
            <a:r>
              <a:rPr sz="2304" i="1" spc="-61" dirty="0">
                <a:latin typeface="Times New Roman"/>
                <a:cs typeface="Times New Roman"/>
              </a:rPr>
              <a:t>u</a:t>
            </a:r>
            <a:r>
              <a:rPr sz="2304" spc="-61" dirty="0">
                <a:latin typeface="Symbol"/>
                <a:cs typeface="Symbol"/>
              </a:rPr>
              <a:t></a:t>
            </a:r>
            <a:r>
              <a:rPr sz="2304" i="1" spc="-61" dirty="0">
                <a:latin typeface="Times New Roman"/>
                <a:cs typeface="Times New Roman"/>
              </a:rPr>
              <a:t>N</a:t>
            </a:r>
            <a:r>
              <a:rPr sz="2304" i="1" spc="-255" dirty="0">
                <a:latin typeface="Times New Roman"/>
                <a:cs typeface="Times New Roman"/>
              </a:rPr>
              <a:t> </a:t>
            </a:r>
            <a:r>
              <a:rPr sz="2304" spc="85" dirty="0">
                <a:latin typeface="Times New Roman"/>
                <a:cs typeface="Times New Roman"/>
              </a:rPr>
              <a:t>(</a:t>
            </a:r>
            <a:r>
              <a:rPr sz="2304" i="1" spc="85" dirty="0">
                <a:latin typeface="Times New Roman"/>
                <a:cs typeface="Times New Roman"/>
              </a:rPr>
              <a:t>a</a:t>
            </a:r>
            <a:r>
              <a:rPr sz="2304" i="1" spc="-376" dirty="0">
                <a:latin typeface="Times New Roman"/>
                <a:cs typeface="Times New Roman"/>
              </a:rPr>
              <a:t> </a:t>
            </a:r>
            <a:r>
              <a:rPr sz="2304" spc="3" dirty="0">
                <a:latin typeface="Times New Roman"/>
                <a:cs typeface="Times New Roman"/>
              </a:rPr>
              <a:t>)</a:t>
            </a:r>
            <a:endParaRPr sz="2304">
              <a:latin typeface="Times New Roman"/>
              <a:cs typeface="Times New Roman"/>
            </a:endParaRPr>
          </a:p>
          <a:p>
            <a:pPr marR="2429754" algn="ctr">
              <a:lnSpc>
                <a:spcPts val="2577"/>
              </a:lnSpc>
            </a:pPr>
            <a:r>
              <a:rPr sz="2486" spc="-103" dirty="0">
                <a:latin typeface="Arial"/>
                <a:cs typeface="Arial"/>
              </a:rPr>
              <a:t>множество</a:t>
            </a:r>
            <a:endParaRPr sz="2486">
              <a:latin typeface="Arial"/>
              <a:cs typeface="Arial"/>
            </a:endParaRPr>
          </a:p>
          <a:p>
            <a:pPr marR="2429754" algn="ctr">
              <a:lnSpc>
                <a:spcPts val="2941"/>
              </a:lnSpc>
            </a:pPr>
            <a:r>
              <a:rPr sz="2486" spc="-139" dirty="0">
                <a:latin typeface="Arial"/>
                <a:cs typeface="Arial"/>
              </a:rPr>
              <a:t>соседей</a:t>
            </a:r>
            <a:endParaRPr sz="2486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10976" y="3728895"/>
            <a:ext cx="559499" cy="931555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>
              <a:spcBef>
                <a:spcPts val="61"/>
              </a:spcBef>
            </a:pPr>
            <a:r>
              <a:rPr sz="6003" dirty="0">
                <a:latin typeface="Symbol"/>
                <a:cs typeface="Symbol"/>
              </a:rPr>
              <a:t></a:t>
            </a:r>
            <a:endParaRPr sz="6003">
              <a:latin typeface="Symbol"/>
              <a:cs typeface="Symbo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/>
              <a:t>Среднее по соседям с весами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3794A-5FFC-714A-98EB-E1ED23004914}"/>
              </a:ext>
            </a:extLst>
          </p:cNvPr>
          <p:cNvSpPr txBox="1"/>
          <p:nvPr/>
        </p:nvSpPr>
        <p:spPr>
          <a:xfrm>
            <a:off x="2298559" y="5897468"/>
            <a:ext cx="71414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200" b="1" dirty="0"/>
              <a:t>Проблема: юзеры ставят оценки в разной шкале!</a:t>
            </a:r>
          </a:p>
          <a:p>
            <a:pPr algn="ctr"/>
            <a:r>
              <a:rPr lang="ru-RU" sz="2200" b="1" dirty="0"/>
              <a:t>Кто-то от 1 до 3, кто-то от 3 до 5! Что делать?</a:t>
            </a:r>
          </a:p>
        </p:txBody>
      </p:sp>
    </p:spTree>
    <p:extLst>
      <p:ext uri="{BB962C8B-B14F-4D97-AF65-F5344CB8AC3E}">
        <p14:creationId xmlns:p14="http://schemas.microsoft.com/office/powerpoint/2010/main" val="1536030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F5C1461-8C09-A540-B292-F615F7C512F9}"/>
              </a:ext>
            </a:extLst>
          </p:cNvPr>
          <p:cNvGrpSpPr/>
          <p:nvPr/>
        </p:nvGrpSpPr>
        <p:grpSpPr>
          <a:xfrm>
            <a:off x="3139130" y="1379128"/>
            <a:ext cx="6155181" cy="4959042"/>
            <a:chOff x="2825979" y="552411"/>
            <a:chExt cx="7409930" cy="5987630"/>
          </a:xfrm>
        </p:grpSpPr>
        <p:sp>
          <p:nvSpPr>
            <p:cNvPr id="2" name="object 2"/>
            <p:cNvSpPr/>
            <p:nvPr/>
          </p:nvSpPr>
          <p:spPr>
            <a:xfrm>
              <a:off x="2857727" y="2467780"/>
              <a:ext cx="1441348" cy="193246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" name="object 3"/>
            <p:cNvSpPr/>
            <p:nvPr/>
          </p:nvSpPr>
          <p:spPr>
            <a:xfrm>
              <a:off x="2857727" y="552411"/>
              <a:ext cx="1441348" cy="17143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" name="object 4"/>
            <p:cNvSpPr/>
            <p:nvPr/>
          </p:nvSpPr>
          <p:spPr>
            <a:xfrm>
              <a:off x="2825979" y="4519090"/>
              <a:ext cx="1498494" cy="202095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" name="object 5"/>
            <p:cNvSpPr/>
            <p:nvPr/>
          </p:nvSpPr>
          <p:spPr>
            <a:xfrm>
              <a:off x="8629472" y="3219224"/>
              <a:ext cx="1574689" cy="101592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" name="object 6"/>
            <p:cNvSpPr/>
            <p:nvPr/>
          </p:nvSpPr>
          <p:spPr>
            <a:xfrm>
              <a:off x="8540578" y="5263780"/>
              <a:ext cx="1695331" cy="92068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" name="object 7"/>
            <p:cNvSpPr/>
            <p:nvPr/>
          </p:nvSpPr>
          <p:spPr>
            <a:xfrm>
              <a:off x="8724715" y="1034977"/>
              <a:ext cx="1498494" cy="125086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8"/>
            <p:cNvSpPr/>
            <p:nvPr/>
          </p:nvSpPr>
          <p:spPr>
            <a:xfrm>
              <a:off x="4328465" y="1446286"/>
              <a:ext cx="4231487" cy="441389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1CB22C77-A1CA-154A-A706-BEC1402794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Как использовать эти данные?</a:t>
            </a:r>
          </a:p>
        </p:txBody>
      </p:sp>
    </p:spTree>
    <p:extLst>
      <p:ext uri="{BB962C8B-B14F-4D97-AF65-F5344CB8AC3E}">
        <p14:creationId xmlns:p14="http://schemas.microsoft.com/office/powerpoint/2010/main" val="2928602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82283" y="3889608"/>
            <a:ext cx="1975906" cy="14005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object 3"/>
          <p:cNvSpPr txBox="1"/>
          <p:nvPr/>
        </p:nvSpPr>
        <p:spPr>
          <a:xfrm>
            <a:off x="6245514" y="1357078"/>
            <a:ext cx="1235287" cy="774510"/>
          </a:xfrm>
          <a:prstGeom prst="rect">
            <a:avLst/>
          </a:prstGeom>
        </p:spPr>
        <p:txBody>
          <a:bodyPr vert="horz" wrap="square" lIns="0" tIns="30420" rIns="0" bIns="0" rtlCol="0">
            <a:spAutoFit/>
          </a:bodyPr>
          <a:lstStyle/>
          <a:p>
            <a:pPr marL="7701" marR="3081" indent="289953">
              <a:lnSpc>
                <a:spcPts val="2899"/>
              </a:lnSpc>
              <a:spcBef>
                <a:spcPts val="240"/>
              </a:spcBef>
            </a:pPr>
            <a:r>
              <a:rPr sz="2486" spc="-209" dirty="0">
                <a:latin typeface="Arial"/>
                <a:cs typeface="Arial"/>
              </a:rPr>
              <a:t>мера  </a:t>
            </a:r>
            <a:r>
              <a:rPr sz="2486" spc="-97" dirty="0">
                <a:latin typeface="Arial"/>
                <a:cs typeface="Arial"/>
              </a:rPr>
              <a:t>б</a:t>
            </a:r>
            <a:r>
              <a:rPr sz="2486" spc="-221" dirty="0">
                <a:latin typeface="Arial"/>
                <a:cs typeface="Arial"/>
              </a:rPr>
              <a:t>л</a:t>
            </a:r>
            <a:r>
              <a:rPr sz="2486" spc="-215" dirty="0">
                <a:latin typeface="Arial"/>
                <a:cs typeface="Arial"/>
              </a:rPr>
              <a:t>и</a:t>
            </a:r>
            <a:r>
              <a:rPr sz="2486" spc="-170" dirty="0">
                <a:latin typeface="Arial"/>
                <a:cs typeface="Arial"/>
              </a:rPr>
              <a:t>з</a:t>
            </a:r>
            <a:r>
              <a:rPr sz="2486" spc="-6" dirty="0">
                <a:latin typeface="Arial"/>
                <a:cs typeface="Arial"/>
              </a:rPr>
              <a:t>о</a:t>
            </a:r>
            <a:r>
              <a:rPr sz="2486" spc="-97" dirty="0">
                <a:latin typeface="Arial"/>
                <a:cs typeface="Arial"/>
              </a:rPr>
              <a:t>с</a:t>
            </a:r>
            <a:r>
              <a:rPr sz="2486" spc="-91" dirty="0">
                <a:latin typeface="Arial"/>
                <a:cs typeface="Arial"/>
              </a:rPr>
              <a:t>т</a:t>
            </a:r>
            <a:r>
              <a:rPr sz="2486" spc="-79" dirty="0">
                <a:latin typeface="Arial"/>
                <a:cs typeface="Arial"/>
              </a:rPr>
              <a:t>и</a:t>
            </a:r>
            <a:endParaRPr sz="248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47464" y="2219230"/>
            <a:ext cx="231060" cy="6046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object 5"/>
          <p:cNvSpPr txBox="1"/>
          <p:nvPr/>
        </p:nvSpPr>
        <p:spPr>
          <a:xfrm>
            <a:off x="2855721" y="4844742"/>
            <a:ext cx="1500212" cy="774510"/>
          </a:xfrm>
          <a:prstGeom prst="rect">
            <a:avLst/>
          </a:prstGeom>
        </p:spPr>
        <p:txBody>
          <a:bodyPr vert="horz" wrap="square" lIns="0" tIns="30420" rIns="0" bIns="0" rtlCol="0">
            <a:spAutoFit/>
          </a:bodyPr>
          <a:lstStyle/>
          <a:p>
            <a:pPr marL="209090" marR="3081" indent="-201774">
              <a:lnSpc>
                <a:spcPts val="2899"/>
              </a:lnSpc>
              <a:spcBef>
                <a:spcPts val="240"/>
              </a:spcBef>
            </a:pPr>
            <a:r>
              <a:rPr sz="2486" spc="-209" dirty="0">
                <a:latin typeface="Arial"/>
                <a:cs typeface="Arial"/>
              </a:rPr>
              <a:t>м</a:t>
            </a:r>
            <a:r>
              <a:rPr sz="2486" spc="-64" dirty="0">
                <a:latin typeface="Arial"/>
                <a:cs typeface="Arial"/>
              </a:rPr>
              <a:t>н</a:t>
            </a:r>
            <a:r>
              <a:rPr sz="2486" spc="-6" dirty="0">
                <a:latin typeface="Arial"/>
                <a:cs typeface="Arial"/>
              </a:rPr>
              <a:t>о</a:t>
            </a:r>
            <a:r>
              <a:rPr sz="2486" spc="-36" dirty="0">
                <a:latin typeface="Arial"/>
                <a:cs typeface="Arial"/>
              </a:rPr>
              <a:t>ж</a:t>
            </a:r>
            <a:r>
              <a:rPr sz="2486" spc="-130" dirty="0">
                <a:latin typeface="Arial"/>
                <a:cs typeface="Arial"/>
              </a:rPr>
              <a:t>ес</a:t>
            </a:r>
            <a:r>
              <a:rPr sz="2486" spc="-115" dirty="0">
                <a:latin typeface="Arial"/>
                <a:cs typeface="Arial"/>
              </a:rPr>
              <a:t>т</a:t>
            </a:r>
            <a:r>
              <a:rPr sz="2486" spc="-88" dirty="0">
                <a:latin typeface="Arial"/>
                <a:cs typeface="Arial"/>
              </a:rPr>
              <a:t>во  </a:t>
            </a:r>
            <a:r>
              <a:rPr sz="2486" spc="-139" dirty="0">
                <a:latin typeface="Arial"/>
                <a:cs typeface="Arial"/>
              </a:rPr>
              <a:t>соседей</a:t>
            </a:r>
            <a:endParaRPr sz="2486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253" y="2326852"/>
            <a:ext cx="2105532" cy="1146407"/>
          </a:xfrm>
          <a:prstGeom prst="rect">
            <a:avLst/>
          </a:prstGeom>
        </p:spPr>
        <p:txBody>
          <a:bodyPr vert="horz" wrap="square" lIns="0" tIns="30420" rIns="0" bIns="0" rtlCol="0">
            <a:spAutoFit/>
          </a:bodyPr>
          <a:lstStyle/>
          <a:p>
            <a:pPr marL="7316" marR="3081" indent="-385" algn="ctr">
              <a:lnSpc>
                <a:spcPts val="2899"/>
              </a:lnSpc>
              <a:spcBef>
                <a:spcPts val="240"/>
              </a:spcBef>
              <a:tabLst>
                <a:tab pos="1962286" algn="l"/>
              </a:tabLst>
            </a:pPr>
            <a:r>
              <a:rPr sz="2486" spc="-82" dirty="0" err="1">
                <a:latin typeface="Arial"/>
                <a:cs typeface="Arial"/>
              </a:rPr>
              <a:t>рейтинг</a:t>
            </a:r>
            <a:r>
              <a:rPr sz="2486" spc="-82" dirty="0">
                <a:latin typeface="Arial"/>
                <a:cs typeface="Arial"/>
              </a:rPr>
              <a:t>  </a:t>
            </a:r>
            <a:r>
              <a:rPr sz="2486" spc="-36" dirty="0" err="1">
                <a:latin typeface="Arial"/>
                <a:cs typeface="Arial"/>
              </a:rPr>
              <a:t>п</a:t>
            </a:r>
            <a:r>
              <a:rPr sz="2486" spc="-6" dirty="0" err="1">
                <a:latin typeface="Arial"/>
                <a:cs typeface="Arial"/>
              </a:rPr>
              <a:t>о</a:t>
            </a:r>
            <a:r>
              <a:rPr sz="2486" spc="-288" dirty="0" err="1">
                <a:latin typeface="Arial"/>
                <a:cs typeface="Arial"/>
              </a:rPr>
              <a:t>л</a:t>
            </a:r>
            <a:r>
              <a:rPr sz="2486" spc="-261" dirty="0" err="1">
                <a:latin typeface="Arial"/>
                <a:cs typeface="Arial"/>
              </a:rPr>
              <a:t>ь</a:t>
            </a:r>
            <a:r>
              <a:rPr sz="2486" spc="-170" dirty="0" err="1">
                <a:latin typeface="Arial"/>
                <a:cs typeface="Arial"/>
              </a:rPr>
              <a:t>з</a:t>
            </a:r>
            <a:r>
              <a:rPr sz="2486" spc="-6" dirty="0" err="1">
                <a:latin typeface="Arial"/>
                <a:cs typeface="Arial"/>
              </a:rPr>
              <a:t>о</a:t>
            </a:r>
            <a:r>
              <a:rPr sz="2486" spc="-267" dirty="0" err="1">
                <a:latin typeface="Arial"/>
                <a:cs typeface="Arial"/>
              </a:rPr>
              <a:t>в</a:t>
            </a:r>
            <a:r>
              <a:rPr sz="2486" spc="-282" dirty="0" err="1">
                <a:latin typeface="Arial"/>
                <a:cs typeface="Arial"/>
              </a:rPr>
              <a:t>а</a:t>
            </a:r>
            <a:r>
              <a:rPr sz="2486" spc="-36" dirty="0" err="1">
                <a:latin typeface="Arial"/>
                <a:cs typeface="Arial"/>
              </a:rPr>
              <a:t>т</a:t>
            </a:r>
            <a:r>
              <a:rPr sz="2486" spc="-233" dirty="0" err="1">
                <a:latin typeface="Arial"/>
                <a:cs typeface="Arial"/>
              </a:rPr>
              <a:t>еля</a:t>
            </a:r>
            <a:r>
              <a:rPr lang="ru-RU" sz="2486" spc="-233" dirty="0">
                <a:latin typeface="Arial"/>
                <a:cs typeface="Arial"/>
              </a:rPr>
              <a:t> </a:t>
            </a:r>
            <a:r>
              <a:rPr sz="2486" spc="-212" dirty="0">
                <a:latin typeface="Arial"/>
                <a:cs typeface="Arial"/>
              </a:rPr>
              <a:t>a  </a:t>
            </a:r>
            <a:r>
              <a:rPr sz="2486" spc="-243" dirty="0">
                <a:latin typeface="Arial"/>
                <a:cs typeface="Arial"/>
              </a:rPr>
              <a:t>для </a:t>
            </a:r>
            <a:r>
              <a:rPr sz="2486" spc="-170" dirty="0">
                <a:latin typeface="Arial"/>
                <a:cs typeface="Arial"/>
              </a:rPr>
              <a:t>товара</a:t>
            </a:r>
            <a:r>
              <a:rPr sz="2486" spc="-221" dirty="0">
                <a:latin typeface="Arial"/>
                <a:cs typeface="Arial"/>
              </a:rPr>
              <a:t> </a:t>
            </a:r>
            <a:r>
              <a:rPr sz="2486" spc="-6" dirty="0">
                <a:latin typeface="Arial"/>
                <a:cs typeface="Arial"/>
              </a:rPr>
              <a:t>i</a:t>
            </a:r>
            <a:endParaRPr sz="2486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36930" y="3580663"/>
            <a:ext cx="770061" cy="2922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 txBox="1"/>
          <p:nvPr/>
        </p:nvSpPr>
        <p:spPr>
          <a:xfrm>
            <a:off x="9576426" y="1357078"/>
            <a:ext cx="1125159" cy="774510"/>
          </a:xfrm>
          <a:prstGeom prst="rect">
            <a:avLst/>
          </a:prstGeom>
        </p:spPr>
        <p:txBody>
          <a:bodyPr vert="horz" wrap="square" lIns="0" tIns="30420" rIns="0" bIns="0" rtlCol="0">
            <a:spAutoFit/>
          </a:bodyPr>
          <a:lstStyle/>
          <a:p>
            <a:pPr marL="28110" marR="3081" indent="-20793">
              <a:lnSpc>
                <a:spcPts val="2899"/>
              </a:lnSpc>
              <a:spcBef>
                <a:spcPts val="240"/>
              </a:spcBef>
            </a:pPr>
            <a:r>
              <a:rPr sz="2486" spc="-124" dirty="0">
                <a:latin typeface="Arial"/>
                <a:cs typeface="Arial"/>
              </a:rPr>
              <a:t>с</a:t>
            </a:r>
            <a:r>
              <a:rPr sz="2486" spc="-143" dirty="0">
                <a:latin typeface="Arial"/>
                <a:cs typeface="Arial"/>
              </a:rPr>
              <a:t>р</a:t>
            </a:r>
            <a:r>
              <a:rPr sz="2486" spc="-200" dirty="0">
                <a:latin typeface="Arial"/>
                <a:cs typeface="Arial"/>
              </a:rPr>
              <a:t>ед</a:t>
            </a:r>
            <a:r>
              <a:rPr sz="2486" spc="-64" dirty="0">
                <a:latin typeface="Arial"/>
                <a:cs typeface="Arial"/>
              </a:rPr>
              <a:t>н</a:t>
            </a:r>
            <a:r>
              <a:rPr sz="2486" spc="-58" dirty="0">
                <a:latin typeface="Arial"/>
                <a:cs typeface="Arial"/>
              </a:rPr>
              <a:t>ий  </a:t>
            </a:r>
            <a:r>
              <a:rPr sz="2486" spc="-82" dirty="0">
                <a:latin typeface="Arial"/>
                <a:cs typeface="Arial"/>
              </a:rPr>
              <a:t>рейтинг</a:t>
            </a:r>
            <a:endParaRPr sz="2486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442025" y="2185694"/>
            <a:ext cx="505381" cy="5132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10"/>
          <p:cNvSpPr txBox="1"/>
          <p:nvPr/>
        </p:nvSpPr>
        <p:spPr>
          <a:xfrm>
            <a:off x="3876684" y="3554170"/>
            <a:ext cx="217947" cy="572029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5503" i="1" spc="-1587" baseline="-4591" dirty="0">
                <a:latin typeface="Times New Roman"/>
                <a:cs typeface="Times New Roman"/>
              </a:rPr>
              <a:t>r</a:t>
            </a:r>
            <a:r>
              <a:rPr sz="3669" spc="-3" dirty="0">
                <a:latin typeface="Times New Roman"/>
                <a:cs typeface="Times New Roman"/>
              </a:rPr>
              <a:t>ˆ</a:t>
            </a:r>
            <a:endParaRPr sz="3669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11228" y="3905702"/>
            <a:ext cx="224878" cy="333952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2122" i="1" spc="-3" dirty="0">
                <a:latin typeface="Times New Roman"/>
                <a:cs typeface="Times New Roman"/>
              </a:rPr>
              <a:t>ai</a:t>
            </a:r>
            <a:endParaRPr sz="2122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754682" y="3783093"/>
            <a:ext cx="232964" cy="0"/>
          </a:xfrm>
          <a:custGeom>
            <a:avLst/>
            <a:gdLst/>
            <a:ahLst/>
            <a:cxnLst/>
            <a:rect l="l" t="t" r="r" b="b"/>
            <a:pathLst>
              <a:path w="384175">
                <a:moveTo>
                  <a:pt x="0" y="0"/>
                </a:moveTo>
                <a:lnTo>
                  <a:pt x="383778" y="0"/>
                </a:lnTo>
              </a:path>
            </a:pathLst>
          </a:custGeom>
          <a:ln w="379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3" name="object 13"/>
          <p:cNvSpPr txBox="1"/>
          <p:nvPr/>
        </p:nvSpPr>
        <p:spPr>
          <a:xfrm>
            <a:off x="4871827" y="3905702"/>
            <a:ext cx="150175" cy="333952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2122" i="1" spc="-3" dirty="0">
                <a:latin typeface="Times New Roman"/>
                <a:cs typeface="Times New Roman"/>
              </a:rPr>
              <a:t>a</a:t>
            </a:r>
            <a:endParaRPr sz="2122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70014" y="3592959"/>
            <a:ext cx="1029662" cy="572029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  <a:tabLst>
                <a:tab pos="766277" algn="l"/>
              </a:tabLst>
            </a:pPr>
            <a:r>
              <a:rPr sz="3669" spc="-3" dirty="0">
                <a:latin typeface="Symbol"/>
                <a:cs typeface="Symbol"/>
              </a:rPr>
              <a:t></a:t>
            </a:r>
            <a:r>
              <a:rPr sz="3669" spc="9" dirty="0">
                <a:latin typeface="Times New Roman"/>
                <a:cs typeface="Times New Roman"/>
              </a:rPr>
              <a:t> </a:t>
            </a:r>
            <a:r>
              <a:rPr sz="3669" i="1" spc="-3" dirty="0">
                <a:latin typeface="Times New Roman"/>
                <a:cs typeface="Times New Roman"/>
              </a:rPr>
              <a:t>r</a:t>
            </a:r>
            <a:r>
              <a:rPr sz="3669" i="1" dirty="0">
                <a:latin typeface="Times New Roman"/>
                <a:cs typeface="Times New Roman"/>
              </a:rPr>
              <a:t>	</a:t>
            </a:r>
            <a:r>
              <a:rPr sz="3669" spc="-3" dirty="0">
                <a:latin typeface="Symbol"/>
                <a:cs typeface="Symbol"/>
              </a:rPr>
              <a:t></a:t>
            </a:r>
            <a:endParaRPr sz="3669" dirty="0">
              <a:latin typeface="Symbol"/>
              <a:cs typeface="Symbo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577660" y="3111542"/>
            <a:ext cx="232964" cy="0"/>
          </a:xfrm>
          <a:custGeom>
            <a:avLst/>
            <a:gdLst/>
            <a:ahLst/>
            <a:cxnLst/>
            <a:rect l="l" t="t" r="r" b="b"/>
            <a:pathLst>
              <a:path w="384175">
                <a:moveTo>
                  <a:pt x="0" y="0"/>
                </a:moveTo>
                <a:lnTo>
                  <a:pt x="383862" y="0"/>
                </a:lnTo>
              </a:path>
            </a:pathLst>
          </a:custGeom>
          <a:ln w="379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6" name="object 16"/>
          <p:cNvSpPr txBox="1"/>
          <p:nvPr/>
        </p:nvSpPr>
        <p:spPr>
          <a:xfrm>
            <a:off x="8216041" y="2921405"/>
            <a:ext cx="840981" cy="572029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357724" indent="-350023">
              <a:spcBef>
                <a:spcPts val="58"/>
              </a:spcBef>
              <a:buFont typeface="Symbol"/>
              <a:buChar char=""/>
              <a:tabLst>
                <a:tab pos="358110" algn="l"/>
              </a:tabLst>
            </a:pPr>
            <a:r>
              <a:rPr sz="3669" i="1" spc="-236" dirty="0">
                <a:latin typeface="Times New Roman"/>
                <a:cs typeface="Times New Roman"/>
              </a:rPr>
              <a:t>r</a:t>
            </a:r>
            <a:r>
              <a:rPr sz="3184" i="1" spc="-355" baseline="-23809" dirty="0">
                <a:latin typeface="Times New Roman"/>
                <a:cs typeface="Times New Roman"/>
              </a:rPr>
              <a:t>u</a:t>
            </a:r>
            <a:r>
              <a:rPr sz="3184" i="1" spc="-409" baseline="-23809" dirty="0">
                <a:latin typeface="Times New Roman"/>
                <a:cs typeface="Times New Roman"/>
              </a:rPr>
              <a:t> </a:t>
            </a:r>
            <a:r>
              <a:rPr sz="3669" spc="-3" dirty="0">
                <a:latin typeface="Times New Roman"/>
                <a:cs typeface="Times New Roman"/>
              </a:rPr>
              <a:t>)</a:t>
            </a:r>
            <a:endParaRPr sz="3669" dirty="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08186" y="3566293"/>
            <a:ext cx="3556071" cy="333952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  <a:tabLst>
                <a:tab pos="3547980" algn="l"/>
              </a:tabLst>
            </a:pPr>
            <a:r>
              <a:rPr sz="2122" i="1" u="heavy" spc="-6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u</a:t>
            </a:r>
            <a:r>
              <a:rPr sz="2122" u="heavy" spc="-64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</a:t>
            </a:r>
            <a:r>
              <a:rPr sz="2122" i="1" u="heavy" spc="-6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2122" i="1" u="heavy" spc="-2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122" u="heavy" spc="73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sz="2122" i="1" u="heavy" spc="73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2122" i="1" u="heavy" spc="-349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122" u="heavy" spc="-3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)	</a:t>
            </a:r>
            <a:endParaRPr sz="2122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692426" y="2688665"/>
            <a:ext cx="2412815" cy="853469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8232" spc="9" baseline="-7366" dirty="0">
                <a:latin typeface="Symbol"/>
                <a:cs typeface="Symbol"/>
              </a:rPr>
              <a:t></a:t>
            </a:r>
            <a:r>
              <a:rPr sz="8232" spc="910" baseline="-7366" dirty="0">
                <a:latin typeface="Times New Roman"/>
                <a:cs typeface="Times New Roman"/>
              </a:rPr>
              <a:t> </a:t>
            </a:r>
            <a:r>
              <a:rPr sz="3669" i="1" spc="15" dirty="0">
                <a:latin typeface="Times New Roman"/>
                <a:cs typeface="Times New Roman"/>
              </a:rPr>
              <a:t>s</a:t>
            </a:r>
            <a:r>
              <a:rPr sz="3669" spc="15" dirty="0">
                <a:latin typeface="Times New Roman"/>
                <a:cs typeface="Times New Roman"/>
              </a:rPr>
              <a:t>(</a:t>
            </a:r>
            <a:r>
              <a:rPr sz="3669" i="1" spc="15" dirty="0">
                <a:latin typeface="Times New Roman"/>
                <a:cs typeface="Times New Roman"/>
              </a:rPr>
              <a:t>a</a:t>
            </a:r>
            <a:r>
              <a:rPr sz="3669" spc="15" dirty="0">
                <a:latin typeface="Times New Roman"/>
                <a:cs typeface="Times New Roman"/>
              </a:rPr>
              <a:t>,</a:t>
            </a:r>
            <a:r>
              <a:rPr sz="3669" i="1" spc="15" dirty="0">
                <a:latin typeface="Times New Roman"/>
                <a:cs typeface="Times New Roman"/>
              </a:rPr>
              <a:t>u</a:t>
            </a:r>
            <a:r>
              <a:rPr sz="3669" spc="15" dirty="0">
                <a:latin typeface="Times New Roman"/>
                <a:cs typeface="Times New Roman"/>
              </a:rPr>
              <a:t>)(</a:t>
            </a:r>
            <a:r>
              <a:rPr sz="3669" i="1" spc="15" dirty="0">
                <a:latin typeface="Times New Roman"/>
                <a:cs typeface="Times New Roman"/>
              </a:rPr>
              <a:t>r</a:t>
            </a:r>
            <a:r>
              <a:rPr sz="3184" i="1" spc="22" baseline="-23809" dirty="0">
                <a:latin typeface="Times New Roman"/>
                <a:cs typeface="Times New Roman"/>
              </a:rPr>
              <a:t>ui</a:t>
            </a:r>
            <a:endParaRPr sz="3184" baseline="-23809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69990" y="3946915"/>
            <a:ext cx="1165590" cy="572029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3669" i="1" spc="76" dirty="0">
                <a:latin typeface="Times New Roman"/>
                <a:cs typeface="Times New Roman"/>
              </a:rPr>
              <a:t>s</a:t>
            </a:r>
            <a:r>
              <a:rPr sz="3669" spc="55" dirty="0">
                <a:latin typeface="Times New Roman"/>
                <a:cs typeface="Times New Roman"/>
              </a:rPr>
              <a:t>(</a:t>
            </a:r>
            <a:r>
              <a:rPr sz="3669" i="1" spc="-24" dirty="0">
                <a:latin typeface="Times New Roman"/>
                <a:cs typeface="Times New Roman"/>
              </a:rPr>
              <a:t>a</a:t>
            </a:r>
            <a:r>
              <a:rPr sz="3669" spc="273" dirty="0">
                <a:latin typeface="Times New Roman"/>
                <a:cs typeface="Times New Roman"/>
              </a:rPr>
              <a:t>,</a:t>
            </a:r>
            <a:r>
              <a:rPr sz="3669" i="1" spc="206" dirty="0">
                <a:latin typeface="Times New Roman"/>
                <a:cs typeface="Times New Roman"/>
              </a:rPr>
              <a:t>u</a:t>
            </a:r>
            <a:r>
              <a:rPr sz="3669" spc="-3" dirty="0">
                <a:latin typeface="Times New Roman"/>
                <a:cs typeface="Times New Roman"/>
              </a:rPr>
              <a:t>)</a:t>
            </a:r>
            <a:endParaRPr sz="3669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097102" y="4034621"/>
            <a:ext cx="0" cy="519067"/>
          </a:xfrm>
          <a:custGeom>
            <a:avLst/>
            <a:gdLst/>
            <a:ahLst/>
            <a:cxnLst/>
            <a:rect l="l" t="t" r="r" b="b"/>
            <a:pathLst>
              <a:path h="855979">
                <a:moveTo>
                  <a:pt x="0" y="0"/>
                </a:moveTo>
                <a:lnTo>
                  <a:pt x="0" y="855565"/>
                </a:lnTo>
              </a:path>
            </a:pathLst>
          </a:custGeom>
          <a:ln w="380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1" name="object 21"/>
          <p:cNvSpPr/>
          <p:nvPr/>
        </p:nvSpPr>
        <p:spPr>
          <a:xfrm>
            <a:off x="8333424" y="4034621"/>
            <a:ext cx="0" cy="519067"/>
          </a:xfrm>
          <a:custGeom>
            <a:avLst/>
            <a:gdLst/>
            <a:ahLst/>
            <a:cxnLst/>
            <a:rect l="l" t="t" r="r" b="b"/>
            <a:pathLst>
              <a:path h="855979">
                <a:moveTo>
                  <a:pt x="0" y="0"/>
                </a:moveTo>
                <a:lnTo>
                  <a:pt x="0" y="855565"/>
                </a:lnTo>
              </a:path>
            </a:pathLst>
          </a:custGeom>
          <a:ln w="380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2" name="object 22"/>
          <p:cNvSpPr txBox="1"/>
          <p:nvPr/>
        </p:nvSpPr>
        <p:spPr>
          <a:xfrm>
            <a:off x="6160301" y="4591803"/>
            <a:ext cx="899126" cy="333952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2122" i="1" spc="-64" dirty="0">
                <a:latin typeface="Times New Roman"/>
                <a:cs typeface="Times New Roman"/>
              </a:rPr>
              <a:t>u</a:t>
            </a:r>
            <a:r>
              <a:rPr sz="2122" spc="-64" dirty="0">
                <a:latin typeface="Symbol"/>
                <a:cs typeface="Symbol"/>
              </a:rPr>
              <a:t></a:t>
            </a:r>
            <a:r>
              <a:rPr sz="2122" i="1" spc="-64" dirty="0">
                <a:latin typeface="Times New Roman"/>
                <a:cs typeface="Times New Roman"/>
              </a:rPr>
              <a:t>N</a:t>
            </a:r>
            <a:r>
              <a:rPr sz="2122" i="1" spc="-236" dirty="0">
                <a:latin typeface="Times New Roman"/>
                <a:cs typeface="Times New Roman"/>
              </a:rPr>
              <a:t> </a:t>
            </a:r>
            <a:r>
              <a:rPr sz="2122" spc="73" dirty="0">
                <a:latin typeface="Times New Roman"/>
                <a:cs typeface="Times New Roman"/>
              </a:rPr>
              <a:t>(</a:t>
            </a:r>
            <a:r>
              <a:rPr sz="2122" i="1" spc="73" dirty="0">
                <a:latin typeface="Times New Roman"/>
                <a:cs typeface="Times New Roman"/>
              </a:rPr>
              <a:t>a</a:t>
            </a:r>
            <a:r>
              <a:rPr sz="2122" i="1" spc="-346" dirty="0">
                <a:latin typeface="Times New Roman"/>
                <a:cs typeface="Times New Roman"/>
              </a:rPr>
              <a:t> </a:t>
            </a:r>
            <a:r>
              <a:rPr sz="2122" spc="-3" dirty="0">
                <a:latin typeface="Times New Roman"/>
                <a:cs typeface="Times New Roman"/>
              </a:rPr>
              <a:t>)</a:t>
            </a:r>
            <a:endParaRPr sz="2122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344542" y="3806300"/>
            <a:ext cx="513291" cy="853469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5488" spc="6" dirty="0">
                <a:latin typeface="Symbol"/>
                <a:cs typeface="Symbol"/>
              </a:rPr>
              <a:t></a:t>
            </a:r>
            <a:endParaRPr sz="5488">
              <a:latin typeface="Symbol"/>
              <a:cs typeface="Symbo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Учтем средний рейтинг!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393D52A-94DA-A34B-9702-33BD87E62D7A}"/>
              </a:ext>
            </a:extLst>
          </p:cNvPr>
          <p:cNvSpPr/>
          <p:nvPr/>
        </p:nvSpPr>
        <p:spPr>
          <a:xfrm>
            <a:off x="4682283" y="3592959"/>
            <a:ext cx="424107" cy="646695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1EF3F6C-6111-CF44-A71C-BC6163F3766D}"/>
              </a:ext>
            </a:extLst>
          </p:cNvPr>
          <p:cNvSpPr/>
          <p:nvPr/>
        </p:nvSpPr>
        <p:spPr>
          <a:xfrm>
            <a:off x="8507037" y="2912776"/>
            <a:ext cx="424107" cy="646695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11B0CD4-E02B-8A49-8422-CA52D36D612D}"/>
              </a:ext>
            </a:extLst>
          </p:cNvPr>
          <p:cNvSpPr/>
          <p:nvPr/>
        </p:nvSpPr>
        <p:spPr>
          <a:xfrm>
            <a:off x="2445392" y="6104510"/>
            <a:ext cx="813915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200" b="1" dirty="0"/>
              <a:t>Проблема: Кто-то от 1 до 5, кто-то от 2 до 4! Что делать?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4159213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B7ED3-E542-6F4A-86B0-600A7DCBBC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И поделим на отклонение!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01638AC7-09D2-FC43-A9DB-FC9E03F153B0}"/>
              </a:ext>
            </a:extLst>
          </p:cNvPr>
          <p:cNvSpPr txBox="1"/>
          <p:nvPr/>
        </p:nvSpPr>
        <p:spPr>
          <a:xfrm>
            <a:off x="3342630" y="3699393"/>
            <a:ext cx="224108" cy="332057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2092" i="1" spc="6" dirty="0">
                <a:latin typeface="Times New Roman"/>
                <a:cs typeface="Times New Roman"/>
              </a:rPr>
              <a:t>ai</a:t>
            </a:r>
            <a:endParaRPr sz="2092">
              <a:latin typeface="Times New Roman"/>
              <a:cs typeface="Times New Roman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884B5C02-76E7-2340-BDC4-F90C3E0DE1E5}"/>
              </a:ext>
            </a:extLst>
          </p:cNvPr>
          <p:cNvSpPr/>
          <p:nvPr/>
        </p:nvSpPr>
        <p:spPr>
          <a:xfrm>
            <a:off x="4083319" y="3577170"/>
            <a:ext cx="232194" cy="0"/>
          </a:xfrm>
          <a:custGeom>
            <a:avLst/>
            <a:gdLst/>
            <a:ahLst/>
            <a:cxnLst/>
            <a:rect l="l" t="t" r="r" b="b"/>
            <a:pathLst>
              <a:path w="382904">
                <a:moveTo>
                  <a:pt x="0" y="0"/>
                </a:moveTo>
                <a:lnTo>
                  <a:pt x="382333" y="0"/>
                </a:lnTo>
              </a:path>
            </a:pathLst>
          </a:custGeom>
          <a:ln w="378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EF5F799E-8F46-CE49-AA54-B624CFE3E774}"/>
              </a:ext>
            </a:extLst>
          </p:cNvPr>
          <p:cNvSpPr txBox="1"/>
          <p:nvPr/>
        </p:nvSpPr>
        <p:spPr>
          <a:xfrm>
            <a:off x="4199992" y="3699393"/>
            <a:ext cx="149790" cy="332057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2092" i="1" spc="9" dirty="0">
                <a:latin typeface="Times New Roman"/>
                <a:cs typeface="Times New Roman"/>
              </a:rPr>
              <a:t>a</a:t>
            </a:r>
            <a:endParaRPr sz="2092">
              <a:latin typeface="Times New Roman"/>
              <a:cs typeface="Times New Roman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435ED678-910A-5C46-B58B-9B54EFA62429}"/>
              </a:ext>
            </a:extLst>
          </p:cNvPr>
          <p:cNvSpPr txBox="1"/>
          <p:nvPr/>
        </p:nvSpPr>
        <p:spPr>
          <a:xfrm>
            <a:off x="3111988" y="3373318"/>
            <a:ext cx="1943421" cy="587174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>
              <a:spcBef>
                <a:spcPts val="67"/>
              </a:spcBef>
              <a:tabLst>
                <a:tab pos="595693" algn="l"/>
                <a:tab pos="1351575" algn="l"/>
              </a:tabLst>
            </a:pPr>
            <a:r>
              <a:rPr sz="3638" i="1" spc="6" dirty="0">
                <a:latin typeface="Times New Roman"/>
                <a:cs typeface="Times New Roman"/>
              </a:rPr>
              <a:t>p	</a:t>
            </a:r>
            <a:r>
              <a:rPr sz="3638" spc="6" dirty="0">
                <a:latin typeface="Symbol"/>
                <a:cs typeface="Symbol"/>
              </a:rPr>
              <a:t></a:t>
            </a:r>
            <a:r>
              <a:rPr sz="3638" spc="12" dirty="0">
                <a:latin typeface="Times New Roman"/>
                <a:cs typeface="Times New Roman"/>
              </a:rPr>
              <a:t> </a:t>
            </a:r>
            <a:r>
              <a:rPr sz="3638" i="1" spc="3" dirty="0">
                <a:latin typeface="Times New Roman"/>
                <a:cs typeface="Times New Roman"/>
              </a:rPr>
              <a:t>r	</a:t>
            </a:r>
            <a:r>
              <a:rPr sz="3638" spc="6" dirty="0">
                <a:latin typeface="Symbol"/>
                <a:cs typeface="Symbol"/>
              </a:rPr>
              <a:t></a:t>
            </a:r>
            <a:r>
              <a:rPr sz="3638" spc="-570" dirty="0">
                <a:latin typeface="Times New Roman"/>
                <a:cs typeface="Times New Roman"/>
              </a:rPr>
              <a:t> </a:t>
            </a:r>
            <a:r>
              <a:rPr sz="3760" i="1" spc="-67" dirty="0">
                <a:latin typeface="Symbol"/>
                <a:cs typeface="Symbol"/>
              </a:rPr>
              <a:t></a:t>
            </a:r>
            <a:endParaRPr sz="3760">
              <a:latin typeface="Symbol"/>
              <a:cs typeface="Symbol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45852EA8-9508-4544-AD37-201B5B337A28}"/>
              </a:ext>
            </a:extLst>
          </p:cNvPr>
          <p:cNvSpPr txBox="1"/>
          <p:nvPr/>
        </p:nvSpPr>
        <p:spPr>
          <a:xfrm>
            <a:off x="5104448" y="3699393"/>
            <a:ext cx="149790" cy="332057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2092" i="1" spc="9" dirty="0">
                <a:latin typeface="Times New Roman"/>
                <a:cs typeface="Times New Roman"/>
              </a:rPr>
              <a:t>a</a:t>
            </a:r>
            <a:endParaRPr sz="2092">
              <a:latin typeface="Times New Roman"/>
              <a:cs typeface="Times New Roman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5AD3CB59-1C6D-4145-BF8B-E823C4B43714}"/>
              </a:ext>
            </a:extLst>
          </p:cNvPr>
          <p:cNvSpPr/>
          <p:nvPr/>
        </p:nvSpPr>
        <p:spPr>
          <a:xfrm>
            <a:off x="8425651" y="2907620"/>
            <a:ext cx="232194" cy="0"/>
          </a:xfrm>
          <a:custGeom>
            <a:avLst/>
            <a:gdLst/>
            <a:ahLst/>
            <a:cxnLst/>
            <a:rect l="l" t="t" r="r" b="b"/>
            <a:pathLst>
              <a:path w="382905">
                <a:moveTo>
                  <a:pt x="0" y="0"/>
                </a:moveTo>
                <a:lnTo>
                  <a:pt x="382396" y="0"/>
                </a:lnTo>
              </a:path>
            </a:pathLst>
          </a:custGeom>
          <a:ln w="378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27511589-EA1D-F343-B63D-D0173BB3AB2C}"/>
              </a:ext>
            </a:extLst>
          </p:cNvPr>
          <p:cNvSpPr txBox="1"/>
          <p:nvPr/>
        </p:nvSpPr>
        <p:spPr>
          <a:xfrm>
            <a:off x="8065366" y="2703763"/>
            <a:ext cx="1551425" cy="587174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356569" indent="-348868">
              <a:spcBef>
                <a:spcPts val="67"/>
              </a:spcBef>
              <a:buFont typeface="Symbol"/>
              <a:buChar char=""/>
              <a:tabLst>
                <a:tab pos="356954" algn="l"/>
              </a:tabLst>
            </a:pPr>
            <a:r>
              <a:rPr sz="3638" i="1" spc="-224" dirty="0">
                <a:latin typeface="Times New Roman"/>
                <a:cs typeface="Times New Roman"/>
              </a:rPr>
              <a:t>r</a:t>
            </a:r>
            <a:r>
              <a:rPr sz="3138" i="1" spc="-337" baseline="-24154" dirty="0">
                <a:latin typeface="Times New Roman"/>
                <a:cs typeface="Times New Roman"/>
              </a:rPr>
              <a:t>u</a:t>
            </a:r>
            <a:r>
              <a:rPr sz="3138" i="1" spc="-373" baseline="-24154" dirty="0">
                <a:latin typeface="Times New Roman"/>
                <a:cs typeface="Times New Roman"/>
              </a:rPr>
              <a:t> </a:t>
            </a:r>
            <a:r>
              <a:rPr sz="3638" spc="3" dirty="0">
                <a:latin typeface="Times New Roman"/>
                <a:cs typeface="Times New Roman"/>
              </a:rPr>
              <a:t>)</a:t>
            </a:r>
            <a:r>
              <a:rPr sz="3638" spc="-358" dirty="0">
                <a:latin typeface="Times New Roman"/>
                <a:cs typeface="Times New Roman"/>
              </a:rPr>
              <a:t> </a:t>
            </a:r>
            <a:r>
              <a:rPr sz="3638" spc="3" dirty="0">
                <a:latin typeface="Times New Roman"/>
                <a:cs typeface="Times New Roman"/>
              </a:rPr>
              <a:t>/</a:t>
            </a:r>
            <a:r>
              <a:rPr sz="3638" spc="-603" dirty="0">
                <a:latin typeface="Times New Roman"/>
                <a:cs typeface="Times New Roman"/>
              </a:rPr>
              <a:t> </a:t>
            </a:r>
            <a:r>
              <a:rPr sz="3760" i="1" spc="-67" dirty="0">
                <a:latin typeface="Symbol"/>
                <a:cs typeface="Symbol"/>
              </a:rPr>
              <a:t></a:t>
            </a:r>
            <a:r>
              <a:rPr sz="3760" i="1" spc="-494" dirty="0">
                <a:latin typeface="Times New Roman"/>
                <a:cs typeface="Times New Roman"/>
              </a:rPr>
              <a:t> </a:t>
            </a:r>
            <a:r>
              <a:rPr sz="3138" i="1" spc="13" baseline="-24154" dirty="0">
                <a:latin typeface="Times New Roman"/>
                <a:cs typeface="Times New Roman"/>
              </a:rPr>
              <a:t>u</a:t>
            </a:r>
            <a:endParaRPr sz="3138" baseline="-24154">
              <a:latin typeface="Times New Roman"/>
              <a:cs typeface="Times New Roman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23BE022D-45C3-EB4B-84CA-D0F296AFC042}"/>
              </a:ext>
            </a:extLst>
          </p:cNvPr>
          <p:cNvSpPr txBox="1"/>
          <p:nvPr/>
        </p:nvSpPr>
        <p:spPr>
          <a:xfrm>
            <a:off x="5367694" y="3360993"/>
            <a:ext cx="4321580" cy="332057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  <a:tabLst>
                <a:tab pos="4313487" algn="l"/>
              </a:tabLst>
            </a:pPr>
            <a:r>
              <a:rPr sz="2092" i="1" u="heavy" spc="-49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u</a:t>
            </a:r>
            <a:r>
              <a:rPr sz="2092" u="heavy" spc="-49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</a:t>
            </a:r>
            <a:r>
              <a:rPr sz="2092" i="1" u="heavy" spc="-49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2092" i="1" u="heavy" spc="-236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92" u="heavy" spc="82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sz="2092" i="1" u="heavy" spc="82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2092" i="1" u="heavy" spc="-346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92" u="heavy" spc="6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)	</a:t>
            </a:r>
            <a:endParaRPr sz="2092">
              <a:latin typeface="Times New Roman"/>
              <a:cs typeface="Times New Roman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61F6A332-96B3-1940-BD12-18CA99E953F7}"/>
              </a:ext>
            </a:extLst>
          </p:cNvPr>
          <p:cNvSpPr txBox="1"/>
          <p:nvPr/>
        </p:nvSpPr>
        <p:spPr>
          <a:xfrm>
            <a:off x="5551242" y="2485975"/>
            <a:ext cx="2403573" cy="850733"/>
          </a:xfrm>
          <a:prstGeom prst="rect">
            <a:avLst/>
          </a:prstGeom>
        </p:spPr>
        <p:txBody>
          <a:bodyPr vert="horz" wrap="square" lIns="0" tIns="10782" rIns="0" bIns="0" rtlCol="0">
            <a:spAutoFit/>
          </a:bodyPr>
          <a:lstStyle/>
          <a:p>
            <a:pPr marL="7701">
              <a:spcBef>
                <a:spcPts val="85"/>
              </a:spcBef>
            </a:pPr>
            <a:r>
              <a:rPr sz="8186" spc="18" baseline="-7407" dirty="0">
                <a:latin typeface="Symbol"/>
                <a:cs typeface="Symbol"/>
              </a:rPr>
              <a:t></a:t>
            </a:r>
            <a:r>
              <a:rPr sz="8186" spc="914" baseline="-7407" dirty="0">
                <a:latin typeface="Times New Roman"/>
                <a:cs typeface="Times New Roman"/>
              </a:rPr>
              <a:t> </a:t>
            </a:r>
            <a:r>
              <a:rPr sz="3638" i="1" spc="21" dirty="0">
                <a:latin typeface="Times New Roman"/>
                <a:cs typeface="Times New Roman"/>
              </a:rPr>
              <a:t>s</a:t>
            </a:r>
            <a:r>
              <a:rPr sz="3638" spc="21" dirty="0">
                <a:latin typeface="Times New Roman"/>
                <a:cs typeface="Times New Roman"/>
              </a:rPr>
              <a:t>(</a:t>
            </a:r>
            <a:r>
              <a:rPr sz="3638" i="1" spc="21" dirty="0">
                <a:latin typeface="Times New Roman"/>
                <a:cs typeface="Times New Roman"/>
              </a:rPr>
              <a:t>a</a:t>
            </a:r>
            <a:r>
              <a:rPr sz="3638" spc="21" dirty="0">
                <a:latin typeface="Times New Roman"/>
                <a:cs typeface="Times New Roman"/>
              </a:rPr>
              <a:t>,</a:t>
            </a:r>
            <a:r>
              <a:rPr sz="3638" i="1" spc="21" dirty="0">
                <a:latin typeface="Times New Roman"/>
                <a:cs typeface="Times New Roman"/>
              </a:rPr>
              <a:t>u</a:t>
            </a:r>
            <a:r>
              <a:rPr sz="3638" spc="21" dirty="0">
                <a:latin typeface="Times New Roman"/>
                <a:cs typeface="Times New Roman"/>
              </a:rPr>
              <a:t>)(</a:t>
            </a:r>
            <a:r>
              <a:rPr sz="3638" i="1" spc="21" dirty="0">
                <a:latin typeface="Times New Roman"/>
                <a:cs typeface="Times New Roman"/>
              </a:rPr>
              <a:t>r</a:t>
            </a:r>
            <a:r>
              <a:rPr sz="3138" i="1" spc="32" baseline="-24154" dirty="0">
                <a:latin typeface="Times New Roman"/>
                <a:cs typeface="Times New Roman"/>
              </a:rPr>
              <a:t>ui</a:t>
            </a:r>
            <a:endParaRPr sz="3138" baseline="-24154">
              <a:latin typeface="Times New Roman"/>
              <a:cs typeface="Times New Roman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C68291FD-7B60-DA48-A570-AE6F558EDD88}"/>
              </a:ext>
            </a:extLst>
          </p:cNvPr>
          <p:cNvSpPr txBox="1"/>
          <p:nvPr/>
        </p:nvSpPr>
        <p:spPr>
          <a:xfrm>
            <a:off x="7412080" y="3740485"/>
            <a:ext cx="1161355" cy="569554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3638" i="1" spc="82" dirty="0">
                <a:latin typeface="Times New Roman"/>
                <a:cs typeface="Times New Roman"/>
              </a:rPr>
              <a:t>s</a:t>
            </a:r>
            <a:r>
              <a:rPr sz="3638" spc="61" dirty="0">
                <a:latin typeface="Times New Roman"/>
                <a:cs typeface="Times New Roman"/>
              </a:rPr>
              <a:t>(</a:t>
            </a:r>
            <a:r>
              <a:rPr sz="3638" i="1" spc="-15" dirty="0">
                <a:latin typeface="Times New Roman"/>
                <a:cs typeface="Times New Roman"/>
              </a:rPr>
              <a:t>a</a:t>
            </a:r>
            <a:r>
              <a:rPr sz="3638" spc="276" dirty="0">
                <a:latin typeface="Times New Roman"/>
                <a:cs typeface="Times New Roman"/>
              </a:rPr>
              <a:t>,</a:t>
            </a:r>
            <a:r>
              <a:rPr sz="3638" i="1" spc="215" dirty="0">
                <a:latin typeface="Times New Roman"/>
                <a:cs typeface="Times New Roman"/>
              </a:rPr>
              <a:t>u</a:t>
            </a:r>
            <a:r>
              <a:rPr sz="3638" spc="3" dirty="0">
                <a:latin typeface="Times New Roman"/>
                <a:cs typeface="Times New Roman"/>
              </a:rPr>
              <a:t>)</a:t>
            </a:r>
            <a:endParaRPr sz="3638">
              <a:latin typeface="Times New Roman"/>
              <a:cs typeface="Times New Roman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35E7661D-E114-4E40-9E56-74A2BD027D66}"/>
              </a:ext>
            </a:extLst>
          </p:cNvPr>
          <p:cNvSpPr/>
          <p:nvPr/>
        </p:nvSpPr>
        <p:spPr>
          <a:xfrm>
            <a:off x="7339464" y="3827949"/>
            <a:ext cx="0" cy="517527"/>
          </a:xfrm>
          <a:custGeom>
            <a:avLst/>
            <a:gdLst/>
            <a:ahLst/>
            <a:cxnLst/>
            <a:rect l="l" t="t" r="r" b="b"/>
            <a:pathLst>
              <a:path h="853440">
                <a:moveTo>
                  <a:pt x="0" y="0"/>
                </a:moveTo>
                <a:lnTo>
                  <a:pt x="0" y="853021"/>
                </a:lnTo>
              </a:path>
            </a:pathLst>
          </a:custGeom>
          <a:ln w="377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B38D2B13-E451-4D49-AD12-01D96D4B1D34}"/>
              </a:ext>
            </a:extLst>
          </p:cNvPr>
          <p:cNvSpPr/>
          <p:nvPr/>
        </p:nvSpPr>
        <p:spPr>
          <a:xfrm>
            <a:off x="8571183" y="3827949"/>
            <a:ext cx="0" cy="517527"/>
          </a:xfrm>
          <a:custGeom>
            <a:avLst/>
            <a:gdLst/>
            <a:ahLst/>
            <a:cxnLst/>
            <a:rect l="l" t="t" r="r" b="b"/>
            <a:pathLst>
              <a:path h="853440">
                <a:moveTo>
                  <a:pt x="0" y="0"/>
                </a:moveTo>
                <a:lnTo>
                  <a:pt x="0" y="853021"/>
                </a:lnTo>
              </a:path>
            </a:pathLst>
          </a:custGeom>
          <a:ln w="379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C5E6DC41-2E35-9449-B03A-4B3F3E819362}"/>
              </a:ext>
            </a:extLst>
          </p:cNvPr>
          <p:cNvSpPr txBox="1"/>
          <p:nvPr/>
        </p:nvSpPr>
        <p:spPr>
          <a:xfrm>
            <a:off x="6406189" y="4383449"/>
            <a:ext cx="895660" cy="332057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2092" i="1" spc="-49" dirty="0">
                <a:latin typeface="Times New Roman"/>
                <a:cs typeface="Times New Roman"/>
              </a:rPr>
              <a:t>u</a:t>
            </a:r>
            <a:r>
              <a:rPr sz="2092" spc="-49" dirty="0">
                <a:latin typeface="Symbol"/>
                <a:cs typeface="Symbol"/>
              </a:rPr>
              <a:t></a:t>
            </a:r>
            <a:r>
              <a:rPr sz="2092" i="1" spc="-49" dirty="0">
                <a:latin typeface="Times New Roman"/>
                <a:cs typeface="Times New Roman"/>
              </a:rPr>
              <a:t>N</a:t>
            </a:r>
            <a:r>
              <a:rPr sz="2092" i="1" spc="-233" dirty="0">
                <a:latin typeface="Times New Roman"/>
                <a:cs typeface="Times New Roman"/>
              </a:rPr>
              <a:t> </a:t>
            </a:r>
            <a:r>
              <a:rPr sz="2092" spc="82" dirty="0">
                <a:latin typeface="Times New Roman"/>
                <a:cs typeface="Times New Roman"/>
              </a:rPr>
              <a:t>(</a:t>
            </a:r>
            <a:r>
              <a:rPr sz="2092" i="1" spc="82" dirty="0">
                <a:latin typeface="Times New Roman"/>
                <a:cs typeface="Times New Roman"/>
              </a:rPr>
              <a:t>a</a:t>
            </a:r>
            <a:r>
              <a:rPr sz="2092" i="1" spc="-343" dirty="0">
                <a:latin typeface="Times New Roman"/>
                <a:cs typeface="Times New Roman"/>
              </a:rPr>
              <a:t> </a:t>
            </a:r>
            <a:r>
              <a:rPr sz="2092" spc="6" dirty="0">
                <a:latin typeface="Times New Roman"/>
                <a:cs typeface="Times New Roman"/>
              </a:rPr>
              <a:t>)</a:t>
            </a:r>
            <a:endParaRPr sz="2092">
              <a:latin typeface="Times New Roman"/>
              <a:cs typeface="Times New Roman"/>
            </a:endParaRPr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E5AA2B5A-97BC-4546-B4B6-9AAAB911423B}"/>
              </a:ext>
            </a:extLst>
          </p:cNvPr>
          <p:cNvSpPr txBox="1"/>
          <p:nvPr/>
        </p:nvSpPr>
        <p:spPr>
          <a:xfrm>
            <a:off x="6589737" y="3600290"/>
            <a:ext cx="511366" cy="850797"/>
          </a:xfrm>
          <a:prstGeom prst="rect">
            <a:avLst/>
          </a:prstGeom>
        </p:spPr>
        <p:txBody>
          <a:bodyPr vert="horz" wrap="square" lIns="0" tIns="10782" rIns="0" bIns="0" rtlCol="0">
            <a:spAutoFit/>
          </a:bodyPr>
          <a:lstStyle/>
          <a:p>
            <a:pPr marL="7701">
              <a:spcBef>
                <a:spcPts val="85"/>
              </a:spcBef>
            </a:pPr>
            <a:r>
              <a:rPr sz="5458" spc="12" dirty="0">
                <a:latin typeface="Symbol"/>
                <a:cs typeface="Symbol"/>
              </a:rPr>
              <a:t></a:t>
            </a:r>
            <a:endParaRPr sz="5458">
              <a:latin typeface="Symbol"/>
              <a:cs typeface="Symbol"/>
            </a:endParaRPr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4C32E006-2731-F94B-9BC5-D90EF1E04965}"/>
              </a:ext>
            </a:extLst>
          </p:cNvPr>
          <p:cNvSpPr/>
          <p:nvPr/>
        </p:nvSpPr>
        <p:spPr>
          <a:xfrm>
            <a:off x="5040526" y="2013704"/>
            <a:ext cx="2085974" cy="15145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C7C3EE87-64B3-7346-ACB4-EC98DF0EDD3D}"/>
              </a:ext>
            </a:extLst>
          </p:cNvPr>
          <p:cNvSpPr/>
          <p:nvPr/>
        </p:nvSpPr>
        <p:spPr>
          <a:xfrm>
            <a:off x="7575446" y="1967555"/>
            <a:ext cx="1567983" cy="816337"/>
          </a:xfrm>
          <a:custGeom>
            <a:avLst/>
            <a:gdLst/>
            <a:ahLst/>
            <a:cxnLst/>
            <a:rect l="l" t="t" r="r" b="b"/>
            <a:pathLst>
              <a:path w="2585719" h="1346200">
                <a:moveTo>
                  <a:pt x="2546597" y="1320800"/>
                </a:moveTo>
                <a:lnTo>
                  <a:pt x="2524214" y="1320800"/>
                </a:lnTo>
                <a:lnTo>
                  <a:pt x="2522122" y="1333500"/>
                </a:lnTo>
                <a:lnTo>
                  <a:pt x="2514141" y="1346200"/>
                </a:lnTo>
                <a:lnTo>
                  <a:pt x="2542854" y="1346200"/>
                </a:lnTo>
                <a:lnTo>
                  <a:pt x="2542540" y="1333500"/>
                </a:lnTo>
                <a:lnTo>
                  <a:pt x="2551859" y="1333500"/>
                </a:lnTo>
                <a:lnTo>
                  <a:pt x="2546597" y="1320800"/>
                </a:lnTo>
                <a:close/>
              </a:path>
              <a:path w="2585719" h="1346200">
                <a:moveTo>
                  <a:pt x="2557808" y="1333500"/>
                </a:moveTo>
                <a:lnTo>
                  <a:pt x="2542540" y="1333500"/>
                </a:lnTo>
                <a:lnTo>
                  <a:pt x="2552592" y="1346200"/>
                </a:lnTo>
                <a:lnTo>
                  <a:pt x="2564267" y="1346200"/>
                </a:lnTo>
                <a:lnTo>
                  <a:pt x="2557808" y="1333500"/>
                </a:lnTo>
                <a:close/>
              </a:path>
              <a:path w="2585719" h="1346200">
                <a:moveTo>
                  <a:pt x="2519569" y="1320800"/>
                </a:moveTo>
                <a:lnTo>
                  <a:pt x="2505473" y="1320800"/>
                </a:lnTo>
                <a:lnTo>
                  <a:pt x="2513174" y="1333500"/>
                </a:lnTo>
                <a:lnTo>
                  <a:pt x="2519569" y="1320800"/>
                </a:lnTo>
                <a:close/>
              </a:path>
              <a:path w="2585719" h="1346200">
                <a:moveTo>
                  <a:pt x="2570602" y="1320800"/>
                </a:moveTo>
                <a:lnTo>
                  <a:pt x="2552360" y="1320800"/>
                </a:lnTo>
                <a:lnTo>
                  <a:pt x="2564424" y="1333500"/>
                </a:lnTo>
                <a:lnTo>
                  <a:pt x="2573668" y="1333500"/>
                </a:lnTo>
                <a:lnTo>
                  <a:pt x="2570602" y="1320800"/>
                </a:lnTo>
                <a:close/>
              </a:path>
              <a:path w="2585719" h="1346200">
                <a:moveTo>
                  <a:pt x="2458145" y="1308100"/>
                </a:moveTo>
                <a:lnTo>
                  <a:pt x="2461809" y="1320800"/>
                </a:lnTo>
                <a:lnTo>
                  <a:pt x="2467778" y="1320800"/>
                </a:lnTo>
                <a:lnTo>
                  <a:pt x="2458145" y="1308100"/>
                </a:lnTo>
                <a:close/>
              </a:path>
              <a:path w="2585719" h="1346200">
                <a:moveTo>
                  <a:pt x="2489976" y="1308100"/>
                </a:moveTo>
                <a:lnTo>
                  <a:pt x="2483903" y="1308100"/>
                </a:lnTo>
                <a:lnTo>
                  <a:pt x="2486521" y="1320800"/>
                </a:lnTo>
                <a:lnTo>
                  <a:pt x="2494673" y="1320800"/>
                </a:lnTo>
                <a:lnTo>
                  <a:pt x="2489976" y="1308100"/>
                </a:lnTo>
                <a:close/>
              </a:path>
              <a:path w="2585719" h="1346200">
                <a:moveTo>
                  <a:pt x="2503937" y="1308100"/>
                </a:moveTo>
                <a:lnTo>
                  <a:pt x="2489976" y="1308100"/>
                </a:lnTo>
                <a:lnTo>
                  <a:pt x="2495940" y="1320800"/>
                </a:lnTo>
                <a:lnTo>
                  <a:pt x="2499609" y="1320800"/>
                </a:lnTo>
                <a:lnTo>
                  <a:pt x="2503937" y="1308100"/>
                </a:lnTo>
                <a:close/>
              </a:path>
              <a:path w="2585719" h="1346200">
                <a:moveTo>
                  <a:pt x="2585556" y="1308100"/>
                </a:moveTo>
                <a:lnTo>
                  <a:pt x="2503937" y="1308100"/>
                </a:lnTo>
                <a:lnTo>
                  <a:pt x="2515145" y="1320800"/>
                </a:lnTo>
                <a:lnTo>
                  <a:pt x="2576466" y="1320800"/>
                </a:lnTo>
                <a:lnTo>
                  <a:pt x="2585556" y="1308100"/>
                </a:lnTo>
                <a:close/>
              </a:path>
              <a:path w="2585719" h="1346200">
                <a:moveTo>
                  <a:pt x="2458503" y="1295400"/>
                </a:moveTo>
                <a:lnTo>
                  <a:pt x="2439820" y="1295400"/>
                </a:lnTo>
                <a:lnTo>
                  <a:pt x="2448343" y="1308100"/>
                </a:lnTo>
                <a:lnTo>
                  <a:pt x="2459833" y="1308100"/>
                </a:lnTo>
                <a:lnTo>
                  <a:pt x="2458503" y="1295400"/>
                </a:lnTo>
                <a:close/>
              </a:path>
              <a:path w="2585719" h="1346200">
                <a:moveTo>
                  <a:pt x="2570163" y="1295400"/>
                </a:moveTo>
                <a:lnTo>
                  <a:pt x="2478877" y="1295400"/>
                </a:lnTo>
                <a:lnTo>
                  <a:pt x="2474509" y="1308100"/>
                </a:lnTo>
                <a:lnTo>
                  <a:pt x="2579083" y="1308100"/>
                </a:lnTo>
                <a:lnTo>
                  <a:pt x="2578897" y="1305842"/>
                </a:lnTo>
                <a:lnTo>
                  <a:pt x="2570163" y="1295400"/>
                </a:lnTo>
                <a:close/>
              </a:path>
              <a:path w="2585719" h="1346200">
                <a:moveTo>
                  <a:pt x="2579451" y="1306505"/>
                </a:moveTo>
                <a:lnTo>
                  <a:pt x="2579083" y="1308100"/>
                </a:lnTo>
                <a:lnTo>
                  <a:pt x="2580785" y="1308100"/>
                </a:lnTo>
                <a:lnTo>
                  <a:pt x="2579451" y="1306505"/>
                </a:lnTo>
                <a:close/>
              </a:path>
              <a:path w="2585719" h="1346200">
                <a:moveTo>
                  <a:pt x="2582015" y="1295400"/>
                </a:moveTo>
                <a:lnTo>
                  <a:pt x="2578036" y="1295400"/>
                </a:lnTo>
                <a:lnTo>
                  <a:pt x="2578897" y="1305842"/>
                </a:lnTo>
                <a:lnTo>
                  <a:pt x="2579451" y="1306505"/>
                </a:lnTo>
                <a:lnTo>
                  <a:pt x="2582015" y="1295400"/>
                </a:lnTo>
                <a:close/>
              </a:path>
              <a:path w="2585719" h="1346200">
                <a:moveTo>
                  <a:pt x="2439218" y="1270000"/>
                </a:moveTo>
                <a:lnTo>
                  <a:pt x="2427355" y="1270000"/>
                </a:lnTo>
                <a:lnTo>
                  <a:pt x="2428892" y="1282700"/>
                </a:lnTo>
                <a:lnTo>
                  <a:pt x="2432468" y="1282700"/>
                </a:lnTo>
                <a:lnTo>
                  <a:pt x="2432857" y="1295400"/>
                </a:lnTo>
                <a:lnTo>
                  <a:pt x="2442334" y="1295400"/>
                </a:lnTo>
                <a:lnTo>
                  <a:pt x="2443829" y="1290790"/>
                </a:lnTo>
                <a:lnTo>
                  <a:pt x="2435792" y="1282700"/>
                </a:lnTo>
                <a:lnTo>
                  <a:pt x="2439218" y="1270000"/>
                </a:lnTo>
                <a:close/>
              </a:path>
              <a:path w="2585719" h="1346200">
                <a:moveTo>
                  <a:pt x="2488167" y="1244600"/>
                </a:moveTo>
                <a:lnTo>
                  <a:pt x="2460149" y="1244600"/>
                </a:lnTo>
                <a:lnTo>
                  <a:pt x="2461211" y="1257300"/>
                </a:lnTo>
                <a:lnTo>
                  <a:pt x="2454872" y="1270000"/>
                </a:lnTo>
                <a:lnTo>
                  <a:pt x="2446453" y="1282700"/>
                </a:lnTo>
                <a:lnTo>
                  <a:pt x="2443829" y="1290790"/>
                </a:lnTo>
                <a:lnTo>
                  <a:pt x="2448407" y="1295400"/>
                </a:lnTo>
                <a:lnTo>
                  <a:pt x="2549974" y="1295400"/>
                </a:lnTo>
                <a:lnTo>
                  <a:pt x="2548299" y="1282700"/>
                </a:lnTo>
                <a:lnTo>
                  <a:pt x="2538980" y="1282700"/>
                </a:lnTo>
                <a:lnTo>
                  <a:pt x="2544111" y="1270000"/>
                </a:lnTo>
                <a:lnTo>
                  <a:pt x="2504007" y="1270000"/>
                </a:lnTo>
                <a:lnTo>
                  <a:pt x="2502855" y="1257300"/>
                </a:lnTo>
                <a:lnTo>
                  <a:pt x="2498876" y="1257300"/>
                </a:lnTo>
                <a:lnTo>
                  <a:pt x="2488167" y="1244600"/>
                </a:lnTo>
                <a:close/>
              </a:path>
              <a:path w="2585719" h="1346200">
                <a:moveTo>
                  <a:pt x="2561407" y="1282700"/>
                </a:moveTo>
                <a:lnTo>
                  <a:pt x="2549974" y="1282700"/>
                </a:lnTo>
                <a:lnTo>
                  <a:pt x="2551545" y="1295400"/>
                </a:lnTo>
                <a:lnTo>
                  <a:pt x="2568822" y="1295400"/>
                </a:lnTo>
                <a:lnTo>
                  <a:pt x="2561407" y="1282700"/>
                </a:lnTo>
                <a:close/>
              </a:path>
              <a:path w="2585719" h="1346200">
                <a:moveTo>
                  <a:pt x="2459296" y="1219200"/>
                </a:moveTo>
                <a:lnTo>
                  <a:pt x="2446208" y="1231900"/>
                </a:lnTo>
                <a:lnTo>
                  <a:pt x="2351695" y="1231900"/>
                </a:lnTo>
                <a:lnTo>
                  <a:pt x="2363152" y="1244600"/>
                </a:lnTo>
                <a:lnTo>
                  <a:pt x="2458616" y="1244600"/>
                </a:lnTo>
                <a:lnTo>
                  <a:pt x="2449555" y="1257300"/>
                </a:lnTo>
                <a:lnTo>
                  <a:pt x="2447553" y="1270000"/>
                </a:lnTo>
                <a:lnTo>
                  <a:pt x="2439218" y="1270000"/>
                </a:lnTo>
                <a:lnTo>
                  <a:pt x="2435792" y="1282700"/>
                </a:lnTo>
                <a:lnTo>
                  <a:pt x="2443829" y="1290790"/>
                </a:lnTo>
                <a:lnTo>
                  <a:pt x="2446453" y="1282700"/>
                </a:lnTo>
                <a:lnTo>
                  <a:pt x="2454872" y="1270000"/>
                </a:lnTo>
                <a:lnTo>
                  <a:pt x="2461211" y="1257300"/>
                </a:lnTo>
                <a:lnTo>
                  <a:pt x="2459087" y="1231900"/>
                </a:lnTo>
                <a:lnTo>
                  <a:pt x="2459296" y="1219200"/>
                </a:lnTo>
                <a:close/>
              </a:path>
              <a:path w="2585719" h="1346200">
                <a:moveTo>
                  <a:pt x="2421392" y="1270000"/>
                </a:moveTo>
                <a:lnTo>
                  <a:pt x="2406698" y="1270000"/>
                </a:lnTo>
                <a:lnTo>
                  <a:pt x="2418761" y="1282700"/>
                </a:lnTo>
                <a:lnTo>
                  <a:pt x="2426678" y="1282700"/>
                </a:lnTo>
                <a:lnTo>
                  <a:pt x="2421392" y="1270000"/>
                </a:lnTo>
                <a:close/>
              </a:path>
              <a:path w="2585719" h="1346200">
                <a:moveTo>
                  <a:pt x="2403756" y="1257300"/>
                </a:moveTo>
                <a:lnTo>
                  <a:pt x="2387088" y="1257300"/>
                </a:lnTo>
                <a:lnTo>
                  <a:pt x="2383592" y="1270000"/>
                </a:lnTo>
                <a:lnTo>
                  <a:pt x="2400974" y="1270000"/>
                </a:lnTo>
                <a:lnTo>
                  <a:pt x="2403756" y="1257300"/>
                </a:lnTo>
                <a:close/>
              </a:path>
              <a:path w="2585719" h="1346200">
                <a:moveTo>
                  <a:pt x="2443066" y="1257300"/>
                </a:moveTo>
                <a:lnTo>
                  <a:pt x="2403756" y="1257300"/>
                </a:lnTo>
                <a:lnTo>
                  <a:pt x="2412007" y="1270000"/>
                </a:lnTo>
                <a:lnTo>
                  <a:pt x="2444428" y="1270000"/>
                </a:lnTo>
                <a:lnTo>
                  <a:pt x="2443066" y="1257300"/>
                </a:lnTo>
                <a:close/>
              </a:path>
              <a:path w="2585719" h="1346200">
                <a:moveTo>
                  <a:pt x="2448197" y="1257300"/>
                </a:moveTo>
                <a:lnTo>
                  <a:pt x="2443066" y="1257300"/>
                </a:lnTo>
                <a:lnTo>
                  <a:pt x="2444428" y="1270000"/>
                </a:lnTo>
                <a:lnTo>
                  <a:pt x="2448197" y="1257300"/>
                </a:lnTo>
                <a:close/>
              </a:path>
              <a:path w="2585719" h="1346200">
                <a:moveTo>
                  <a:pt x="2449663" y="1257300"/>
                </a:moveTo>
                <a:lnTo>
                  <a:pt x="2448197" y="1257300"/>
                </a:lnTo>
                <a:lnTo>
                  <a:pt x="2444428" y="1270000"/>
                </a:lnTo>
                <a:lnTo>
                  <a:pt x="2447553" y="1270000"/>
                </a:lnTo>
                <a:lnTo>
                  <a:pt x="2449663" y="1257300"/>
                </a:lnTo>
                <a:close/>
              </a:path>
              <a:path w="2585719" h="1346200">
                <a:moveTo>
                  <a:pt x="2516726" y="1257300"/>
                </a:moveTo>
                <a:lnTo>
                  <a:pt x="2506834" y="1257300"/>
                </a:lnTo>
                <a:lnTo>
                  <a:pt x="2504007" y="1270000"/>
                </a:lnTo>
                <a:lnTo>
                  <a:pt x="2522698" y="1270000"/>
                </a:lnTo>
                <a:lnTo>
                  <a:pt x="2516726" y="1257300"/>
                </a:lnTo>
                <a:close/>
              </a:path>
              <a:path w="2585719" h="1346200">
                <a:moveTo>
                  <a:pt x="2531837" y="1257300"/>
                </a:moveTo>
                <a:lnTo>
                  <a:pt x="2531415" y="1270000"/>
                </a:lnTo>
                <a:lnTo>
                  <a:pt x="2536990" y="1270000"/>
                </a:lnTo>
                <a:lnTo>
                  <a:pt x="2531837" y="1257300"/>
                </a:lnTo>
                <a:close/>
              </a:path>
              <a:path w="2585719" h="1346200">
                <a:moveTo>
                  <a:pt x="2458616" y="1244600"/>
                </a:moveTo>
                <a:lnTo>
                  <a:pt x="2354064" y="1244600"/>
                </a:lnTo>
                <a:lnTo>
                  <a:pt x="2363926" y="1257300"/>
                </a:lnTo>
                <a:lnTo>
                  <a:pt x="2449555" y="1257300"/>
                </a:lnTo>
                <a:lnTo>
                  <a:pt x="2458616" y="1244600"/>
                </a:lnTo>
                <a:close/>
              </a:path>
              <a:path w="2585719" h="1346200">
                <a:moveTo>
                  <a:pt x="2467254" y="1231900"/>
                </a:moveTo>
                <a:lnTo>
                  <a:pt x="2465949" y="1244600"/>
                </a:lnTo>
                <a:lnTo>
                  <a:pt x="2474232" y="1244600"/>
                </a:lnTo>
                <a:lnTo>
                  <a:pt x="2467254" y="1231900"/>
                </a:lnTo>
                <a:close/>
              </a:path>
              <a:path w="2585719" h="1346200">
                <a:moveTo>
                  <a:pt x="2296579" y="1219200"/>
                </a:moveTo>
                <a:lnTo>
                  <a:pt x="2297835" y="1231900"/>
                </a:lnTo>
                <a:lnTo>
                  <a:pt x="2304327" y="1231900"/>
                </a:lnTo>
                <a:lnTo>
                  <a:pt x="2296579" y="1219200"/>
                </a:lnTo>
                <a:close/>
              </a:path>
              <a:path w="2585719" h="1346200">
                <a:moveTo>
                  <a:pt x="2331447" y="1219200"/>
                </a:moveTo>
                <a:lnTo>
                  <a:pt x="2327128" y="1219200"/>
                </a:lnTo>
                <a:lnTo>
                  <a:pt x="2331152" y="1231900"/>
                </a:lnTo>
                <a:lnTo>
                  <a:pt x="2331447" y="1219200"/>
                </a:lnTo>
                <a:close/>
              </a:path>
              <a:path w="2585719" h="1346200">
                <a:moveTo>
                  <a:pt x="2435950" y="1219200"/>
                </a:moveTo>
                <a:lnTo>
                  <a:pt x="2347677" y="1219200"/>
                </a:lnTo>
                <a:lnTo>
                  <a:pt x="2339825" y="1231900"/>
                </a:lnTo>
                <a:lnTo>
                  <a:pt x="2440868" y="1231900"/>
                </a:lnTo>
                <a:lnTo>
                  <a:pt x="2435950" y="1219200"/>
                </a:lnTo>
                <a:close/>
              </a:path>
              <a:path w="2585719" h="1346200">
                <a:moveTo>
                  <a:pt x="2308879" y="1206500"/>
                </a:moveTo>
                <a:lnTo>
                  <a:pt x="2270101" y="1206500"/>
                </a:lnTo>
                <a:lnTo>
                  <a:pt x="2281715" y="1219200"/>
                </a:lnTo>
                <a:lnTo>
                  <a:pt x="2303594" y="1219200"/>
                </a:lnTo>
                <a:lnTo>
                  <a:pt x="2308879" y="1206500"/>
                </a:lnTo>
                <a:close/>
              </a:path>
              <a:path w="2585719" h="1346200">
                <a:moveTo>
                  <a:pt x="2366734" y="1206500"/>
                </a:moveTo>
                <a:lnTo>
                  <a:pt x="2308879" y="1206500"/>
                </a:lnTo>
                <a:lnTo>
                  <a:pt x="2305898" y="1219200"/>
                </a:lnTo>
                <a:lnTo>
                  <a:pt x="2387392" y="1219200"/>
                </a:lnTo>
                <a:lnTo>
                  <a:pt x="2366734" y="1206500"/>
                </a:lnTo>
                <a:close/>
              </a:path>
              <a:path w="2585719" h="1346200">
                <a:moveTo>
                  <a:pt x="2391082" y="1193800"/>
                </a:moveTo>
                <a:lnTo>
                  <a:pt x="2368618" y="1193800"/>
                </a:lnTo>
                <a:lnTo>
                  <a:pt x="2377821" y="1206500"/>
                </a:lnTo>
                <a:lnTo>
                  <a:pt x="2387584" y="1219200"/>
                </a:lnTo>
                <a:lnTo>
                  <a:pt x="2412007" y="1219200"/>
                </a:lnTo>
                <a:lnTo>
                  <a:pt x="2401183" y="1206500"/>
                </a:lnTo>
                <a:lnTo>
                  <a:pt x="2387937" y="1206500"/>
                </a:lnTo>
                <a:lnTo>
                  <a:pt x="2391082" y="1193800"/>
                </a:lnTo>
                <a:close/>
              </a:path>
              <a:path w="2585719" h="1346200">
                <a:moveTo>
                  <a:pt x="2422344" y="1206500"/>
                </a:moveTo>
                <a:lnTo>
                  <a:pt x="2412609" y="1206500"/>
                </a:lnTo>
                <a:lnTo>
                  <a:pt x="2414586" y="1219200"/>
                </a:lnTo>
                <a:lnTo>
                  <a:pt x="2430423" y="1219200"/>
                </a:lnTo>
                <a:lnTo>
                  <a:pt x="2422344" y="1206500"/>
                </a:lnTo>
                <a:close/>
              </a:path>
              <a:path w="2585719" h="1346200">
                <a:moveTo>
                  <a:pt x="2238780" y="1181100"/>
                </a:moveTo>
                <a:lnTo>
                  <a:pt x="2238125" y="1181100"/>
                </a:lnTo>
                <a:lnTo>
                  <a:pt x="2234542" y="1193800"/>
                </a:lnTo>
                <a:lnTo>
                  <a:pt x="2241188" y="1206500"/>
                </a:lnTo>
                <a:lnTo>
                  <a:pt x="2250572" y="1193800"/>
                </a:lnTo>
                <a:lnTo>
                  <a:pt x="2238780" y="1193800"/>
                </a:lnTo>
                <a:lnTo>
                  <a:pt x="2238780" y="1181100"/>
                </a:lnTo>
                <a:close/>
              </a:path>
              <a:path w="2585719" h="1346200">
                <a:moveTo>
                  <a:pt x="2365399" y="1193800"/>
                </a:moveTo>
                <a:lnTo>
                  <a:pt x="2281082" y="1193800"/>
                </a:lnTo>
                <a:lnTo>
                  <a:pt x="2266516" y="1206500"/>
                </a:lnTo>
                <a:lnTo>
                  <a:pt x="2374656" y="1206500"/>
                </a:lnTo>
                <a:lnTo>
                  <a:pt x="2365399" y="1193800"/>
                </a:lnTo>
                <a:close/>
              </a:path>
              <a:path w="2585719" h="1346200">
                <a:moveTo>
                  <a:pt x="2361891" y="1181100"/>
                </a:moveTo>
                <a:lnTo>
                  <a:pt x="2238780" y="1181100"/>
                </a:lnTo>
                <a:lnTo>
                  <a:pt x="2238780" y="1193800"/>
                </a:lnTo>
                <a:lnTo>
                  <a:pt x="2366318" y="1193800"/>
                </a:lnTo>
                <a:lnTo>
                  <a:pt x="2361891" y="1181100"/>
                </a:lnTo>
                <a:close/>
              </a:path>
              <a:path w="2585719" h="1346200">
                <a:moveTo>
                  <a:pt x="2378772" y="1181100"/>
                </a:moveTo>
                <a:lnTo>
                  <a:pt x="2374001" y="1181100"/>
                </a:lnTo>
                <a:lnTo>
                  <a:pt x="2377545" y="1193800"/>
                </a:lnTo>
                <a:lnTo>
                  <a:pt x="2378772" y="1181100"/>
                </a:lnTo>
                <a:close/>
              </a:path>
              <a:path w="2585719" h="1346200">
                <a:moveTo>
                  <a:pt x="2249774" y="1168400"/>
                </a:moveTo>
                <a:lnTo>
                  <a:pt x="2207184" y="1168400"/>
                </a:lnTo>
                <a:lnTo>
                  <a:pt x="2212674" y="1181100"/>
                </a:lnTo>
                <a:lnTo>
                  <a:pt x="2256266" y="1181100"/>
                </a:lnTo>
                <a:lnTo>
                  <a:pt x="2249774" y="1168400"/>
                </a:lnTo>
                <a:close/>
              </a:path>
              <a:path w="2585719" h="1346200">
                <a:moveTo>
                  <a:pt x="2334483" y="1168400"/>
                </a:moveTo>
                <a:lnTo>
                  <a:pt x="2252810" y="1168400"/>
                </a:lnTo>
                <a:lnTo>
                  <a:pt x="2264788" y="1181100"/>
                </a:lnTo>
                <a:lnTo>
                  <a:pt x="2355854" y="1181100"/>
                </a:lnTo>
                <a:lnTo>
                  <a:pt x="2334483" y="1168400"/>
                </a:lnTo>
                <a:close/>
              </a:path>
              <a:path w="2585719" h="1346200">
                <a:moveTo>
                  <a:pt x="2213644" y="1143000"/>
                </a:moveTo>
                <a:lnTo>
                  <a:pt x="2163850" y="1143000"/>
                </a:lnTo>
                <a:lnTo>
                  <a:pt x="2159305" y="1155700"/>
                </a:lnTo>
                <a:lnTo>
                  <a:pt x="2167900" y="1168400"/>
                </a:lnTo>
                <a:lnTo>
                  <a:pt x="2175758" y="1168400"/>
                </a:lnTo>
                <a:lnTo>
                  <a:pt x="2178866" y="1158604"/>
                </a:lnTo>
                <a:lnTo>
                  <a:pt x="2176897" y="1155700"/>
                </a:lnTo>
                <a:lnTo>
                  <a:pt x="2230508" y="1155700"/>
                </a:lnTo>
                <a:lnTo>
                  <a:pt x="2213644" y="1143000"/>
                </a:lnTo>
                <a:close/>
              </a:path>
              <a:path w="2585719" h="1346200">
                <a:moveTo>
                  <a:pt x="2184213" y="1155700"/>
                </a:moveTo>
                <a:lnTo>
                  <a:pt x="2179788" y="1155700"/>
                </a:lnTo>
                <a:lnTo>
                  <a:pt x="2178866" y="1158604"/>
                </a:lnTo>
                <a:lnTo>
                  <a:pt x="2185507" y="1168400"/>
                </a:lnTo>
                <a:lnTo>
                  <a:pt x="2184213" y="1155700"/>
                </a:lnTo>
                <a:close/>
              </a:path>
              <a:path w="2585719" h="1346200">
                <a:moveTo>
                  <a:pt x="2295831" y="1155700"/>
                </a:moveTo>
                <a:lnTo>
                  <a:pt x="2205901" y="1155700"/>
                </a:lnTo>
                <a:lnTo>
                  <a:pt x="2201575" y="1168400"/>
                </a:lnTo>
                <a:lnTo>
                  <a:pt x="2302128" y="1168400"/>
                </a:lnTo>
                <a:lnTo>
                  <a:pt x="2295831" y="1155700"/>
                </a:lnTo>
                <a:close/>
              </a:path>
              <a:path w="2585719" h="1346200">
                <a:moveTo>
                  <a:pt x="2313908" y="1155700"/>
                </a:moveTo>
                <a:lnTo>
                  <a:pt x="2298791" y="1155700"/>
                </a:lnTo>
                <a:lnTo>
                  <a:pt x="2302128" y="1168400"/>
                </a:lnTo>
                <a:lnTo>
                  <a:pt x="2331224" y="1168400"/>
                </a:lnTo>
                <a:lnTo>
                  <a:pt x="2313908" y="1155700"/>
                </a:lnTo>
                <a:close/>
              </a:path>
              <a:path w="2585719" h="1346200">
                <a:moveTo>
                  <a:pt x="2179788" y="1155700"/>
                </a:moveTo>
                <a:lnTo>
                  <a:pt x="2176897" y="1155700"/>
                </a:lnTo>
                <a:lnTo>
                  <a:pt x="2178866" y="1158604"/>
                </a:lnTo>
                <a:lnTo>
                  <a:pt x="2179788" y="1155700"/>
                </a:lnTo>
                <a:close/>
              </a:path>
              <a:path w="2585719" h="1346200">
                <a:moveTo>
                  <a:pt x="2248059" y="1117600"/>
                </a:moveTo>
                <a:lnTo>
                  <a:pt x="2235141" y="1130300"/>
                </a:lnTo>
                <a:lnTo>
                  <a:pt x="2230350" y="1143000"/>
                </a:lnTo>
                <a:lnTo>
                  <a:pt x="2230508" y="1155700"/>
                </a:lnTo>
                <a:lnTo>
                  <a:pt x="2287469" y="1155700"/>
                </a:lnTo>
                <a:lnTo>
                  <a:pt x="2287640" y="1155217"/>
                </a:lnTo>
                <a:lnTo>
                  <a:pt x="2279703" y="1143000"/>
                </a:lnTo>
                <a:lnTo>
                  <a:pt x="2252518" y="1143000"/>
                </a:lnTo>
                <a:lnTo>
                  <a:pt x="2248203" y="1130300"/>
                </a:lnTo>
                <a:lnTo>
                  <a:pt x="2260173" y="1130300"/>
                </a:lnTo>
                <a:lnTo>
                  <a:pt x="2248059" y="1117600"/>
                </a:lnTo>
                <a:close/>
              </a:path>
              <a:path w="2585719" h="1346200">
                <a:moveTo>
                  <a:pt x="2291972" y="1143000"/>
                </a:moveTo>
                <a:lnTo>
                  <a:pt x="2287640" y="1155217"/>
                </a:lnTo>
                <a:lnTo>
                  <a:pt x="2287953" y="1155700"/>
                </a:lnTo>
                <a:lnTo>
                  <a:pt x="2296055" y="1155700"/>
                </a:lnTo>
                <a:lnTo>
                  <a:pt x="2291972" y="1143000"/>
                </a:lnTo>
                <a:close/>
              </a:path>
              <a:path w="2585719" h="1346200">
                <a:moveTo>
                  <a:pt x="2145210" y="1142348"/>
                </a:moveTo>
                <a:lnTo>
                  <a:pt x="2144669" y="1143000"/>
                </a:lnTo>
                <a:lnTo>
                  <a:pt x="2145484" y="1143000"/>
                </a:lnTo>
                <a:lnTo>
                  <a:pt x="2145210" y="1142348"/>
                </a:lnTo>
                <a:close/>
              </a:path>
              <a:path w="2585719" h="1346200">
                <a:moveTo>
                  <a:pt x="2177523" y="1117600"/>
                </a:moveTo>
                <a:lnTo>
                  <a:pt x="2128292" y="1117600"/>
                </a:lnTo>
                <a:lnTo>
                  <a:pt x="2155222" y="1130300"/>
                </a:lnTo>
                <a:lnTo>
                  <a:pt x="2146038" y="1141352"/>
                </a:lnTo>
                <a:lnTo>
                  <a:pt x="2145484" y="1143000"/>
                </a:lnTo>
                <a:lnTo>
                  <a:pt x="2211202" y="1143000"/>
                </a:lnTo>
                <a:lnTo>
                  <a:pt x="2215061" y="1130300"/>
                </a:lnTo>
                <a:lnTo>
                  <a:pt x="2178362" y="1130300"/>
                </a:lnTo>
                <a:lnTo>
                  <a:pt x="2177523" y="1117600"/>
                </a:lnTo>
                <a:close/>
              </a:path>
              <a:path w="2585719" h="1346200">
                <a:moveTo>
                  <a:pt x="2223387" y="1104900"/>
                </a:moveTo>
                <a:lnTo>
                  <a:pt x="2208744" y="1117600"/>
                </a:lnTo>
                <a:lnTo>
                  <a:pt x="2177523" y="1117600"/>
                </a:lnTo>
                <a:lnTo>
                  <a:pt x="2181307" y="1130300"/>
                </a:lnTo>
                <a:lnTo>
                  <a:pt x="2217105" y="1130300"/>
                </a:lnTo>
                <a:lnTo>
                  <a:pt x="2224889" y="1143000"/>
                </a:lnTo>
                <a:lnTo>
                  <a:pt x="2228963" y="1130300"/>
                </a:lnTo>
                <a:lnTo>
                  <a:pt x="2228678" y="1117600"/>
                </a:lnTo>
                <a:lnTo>
                  <a:pt x="2223387" y="1104900"/>
                </a:lnTo>
                <a:close/>
              </a:path>
              <a:path w="2585719" h="1346200">
                <a:moveTo>
                  <a:pt x="2260173" y="1130300"/>
                </a:moveTo>
                <a:lnTo>
                  <a:pt x="2256645" y="1130300"/>
                </a:lnTo>
                <a:lnTo>
                  <a:pt x="2252518" y="1143000"/>
                </a:lnTo>
                <a:lnTo>
                  <a:pt x="2272286" y="1143000"/>
                </a:lnTo>
                <a:lnTo>
                  <a:pt x="2260173" y="1130300"/>
                </a:lnTo>
                <a:close/>
              </a:path>
              <a:path w="2585719" h="1346200">
                <a:moveTo>
                  <a:pt x="2149754" y="1130300"/>
                </a:moveTo>
                <a:lnTo>
                  <a:pt x="2140154" y="1130300"/>
                </a:lnTo>
                <a:lnTo>
                  <a:pt x="2145210" y="1142348"/>
                </a:lnTo>
                <a:lnTo>
                  <a:pt x="2146038" y="1141352"/>
                </a:lnTo>
                <a:lnTo>
                  <a:pt x="2149754" y="1130300"/>
                </a:lnTo>
                <a:close/>
              </a:path>
              <a:path w="2585719" h="1346200">
                <a:moveTo>
                  <a:pt x="2120720" y="1117600"/>
                </a:moveTo>
                <a:lnTo>
                  <a:pt x="2106467" y="1117600"/>
                </a:lnTo>
                <a:lnTo>
                  <a:pt x="2101334" y="1130300"/>
                </a:lnTo>
                <a:lnTo>
                  <a:pt x="2117232" y="1130300"/>
                </a:lnTo>
                <a:lnTo>
                  <a:pt x="2120720" y="1117600"/>
                </a:lnTo>
                <a:close/>
              </a:path>
              <a:path w="2585719" h="1346200">
                <a:moveTo>
                  <a:pt x="2194615" y="1092200"/>
                </a:moveTo>
                <a:lnTo>
                  <a:pt x="2082763" y="1092200"/>
                </a:lnTo>
                <a:lnTo>
                  <a:pt x="2086006" y="1117600"/>
                </a:lnTo>
                <a:lnTo>
                  <a:pt x="2208744" y="1117600"/>
                </a:lnTo>
                <a:lnTo>
                  <a:pt x="2201739" y="1104900"/>
                </a:lnTo>
                <a:lnTo>
                  <a:pt x="2194615" y="1092200"/>
                </a:lnTo>
                <a:close/>
              </a:path>
              <a:path w="2585719" h="1346200">
                <a:moveTo>
                  <a:pt x="2132893" y="1066800"/>
                </a:moveTo>
                <a:lnTo>
                  <a:pt x="2043342" y="1066800"/>
                </a:lnTo>
                <a:lnTo>
                  <a:pt x="2041952" y="1079500"/>
                </a:lnTo>
                <a:lnTo>
                  <a:pt x="2036325" y="1079500"/>
                </a:lnTo>
                <a:lnTo>
                  <a:pt x="2040072" y="1092200"/>
                </a:lnTo>
                <a:lnTo>
                  <a:pt x="2039833" y="1104900"/>
                </a:lnTo>
                <a:lnTo>
                  <a:pt x="2050045" y="1104900"/>
                </a:lnTo>
                <a:lnTo>
                  <a:pt x="2054309" y="1092200"/>
                </a:lnTo>
                <a:lnTo>
                  <a:pt x="2145798" y="1092200"/>
                </a:lnTo>
                <a:lnTo>
                  <a:pt x="2138815" y="1079500"/>
                </a:lnTo>
                <a:lnTo>
                  <a:pt x="2132893" y="1066800"/>
                </a:lnTo>
                <a:close/>
              </a:path>
              <a:path w="2585719" h="1346200">
                <a:moveTo>
                  <a:pt x="2034244" y="1079500"/>
                </a:moveTo>
                <a:lnTo>
                  <a:pt x="2033748" y="1079500"/>
                </a:lnTo>
                <a:lnTo>
                  <a:pt x="2025488" y="1092200"/>
                </a:lnTo>
                <a:lnTo>
                  <a:pt x="2030361" y="1092200"/>
                </a:lnTo>
                <a:lnTo>
                  <a:pt x="2034244" y="1079500"/>
                </a:lnTo>
                <a:close/>
              </a:path>
              <a:path w="2585719" h="1346200">
                <a:moveTo>
                  <a:pt x="2162290" y="1079500"/>
                </a:moveTo>
                <a:lnTo>
                  <a:pt x="2152761" y="1079500"/>
                </a:lnTo>
                <a:lnTo>
                  <a:pt x="2145798" y="1092200"/>
                </a:lnTo>
                <a:lnTo>
                  <a:pt x="2179619" y="1092200"/>
                </a:lnTo>
                <a:lnTo>
                  <a:pt x="2162290" y="1079500"/>
                </a:lnTo>
                <a:close/>
              </a:path>
              <a:path w="2585719" h="1346200">
                <a:moveTo>
                  <a:pt x="1997958" y="1025123"/>
                </a:moveTo>
                <a:lnTo>
                  <a:pt x="1992903" y="1028700"/>
                </a:lnTo>
                <a:lnTo>
                  <a:pt x="1984337" y="1028700"/>
                </a:lnTo>
                <a:lnTo>
                  <a:pt x="1980360" y="1041400"/>
                </a:lnTo>
                <a:lnTo>
                  <a:pt x="1981261" y="1066800"/>
                </a:lnTo>
                <a:lnTo>
                  <a:pt x="1993100" y="1066800"/>
                </a:lnTo>
                <a:lnTo>
                  <a:pt x="1992975" y="1079500"/>
                </a:lnTo>
                <a:lnTo>
                  <a:pt x="2041952" y="1079500"/>
                </a:lnTo>
                <a:lnTo>
                  <a:pt x="2021299" y="1066800"/>
                </a:lnTo>
                <a:lnTo>
                  <a:pt x="1995183" y="1054100"/>
                </a:lnTo>
                <a:lnTo>
                  <a:pt x="2064230" y="1054100"/>
                </a:lnTo>
                <a:lnTo>
                  <a:pt x="2049544" y="1041400"/>
                </a:lnTo>
                <a:lnTo>
                  <a:pt x="1991287" y="1041400"/>
                </a:lnTo>
                <a:lnTo>
                  <a:pt x="1997977" y="1028700"/>
                </a:lnTo>
                <a:lnTo>
                  <a:pt x="1997958" y="1025123"/>
                </a:lnTo>
                <a:close/>
              </a:path>
              <a:path w="2585719" h="1346200">
                <a:moveTo>
                  <a:pt x="1975934" y="1054100"/>
                </a:moveTo>
                <a:lnTo>
                  <a:pt x="1971458" y="1054100"/>
                </a:lnTo>
                <a:lnTo>
                  <a:pt x="1975110" y="1066800"/>
                </a:lnTo>
                <a:lnTo>
                  <a:pt x="1976876" y="1066800"/>
                </a:lnTo>
                <a:lnTo>
                  <a:pt x="1975934" y="1054100"/>
                </a:lnTo>
                <a:close/>
              </a:path>
              <a:path w="2585719" h="1346200">
                <a:moveTo>
                  <a:pt x="2118067" y="1054100"/>
                </a:moveTo>
                <a:lnTo>
                  <a:pt x="2015056" y="1054100"/>
                </a:lnTo>
                <a:lnTo>
                  <a:pt x="2032149" y="1066800"/>
                </a:lnTo>
                <a:lnTo>
                  <a:pt x="2113548" y="1066800"/>
                </a:lnTo>
                <a:lnTo>
                  <a:pt x="2118067" y="1054100"/>
                </a:lnTo>
                <a:close/>
              </a:path>
              <a:path w="2585719" h="1346200">
                <a:moveTo>
                  <a:pt x="1976803" y="1041400"/>
                </a:moveTo>
                <a:lnTo>
                  <a:pt x="1952396" y="1041400"/>
                </a:lnTo>
                <a:lnTo>
                  <a:pt x="1953553" y="1054100"/>
                </a:lnTo>
                <a:lnTo>
                  <a:pt x="1976803" y="1041400"/>
                </a:lnTo>
                <a:close/>
              </a:path>
              <a:path w="2585719" h="1346200">
                <a:moveTo>
                  <a:pt x="2084579" y="1041400"/>
                </a:moveTo>
                <a:lnTo>
                  <a:pt x="2077214" y="1041400"/>
                </a:lnTo>
                <a:lnTo>
                  <a:pt x="2070948" y="1054100"/>
                </a:lnTo>
                <a:lnTo>
                  <a:pt x="2094595" y="1054100"/>
                </a:lnTo>
                <a:lnTo>
                  <a:pt x="2084579" y="1041400"/>
                </a:lnTo>
                <a:close/>
              </a:path>
              <a:path w="2585719" h="1346200">
                <a:moveTo>
                  <a:pt x="1920481" y="1018316"/>
                </a:moveTo>
                <a:lnTo>
                  <a:pt x="1915946" y="1022682"/>
                </a:lnTo>
                <a:lnTo>
                  <a:pt x="1923815" y="1028700"/>
                </a:lnTo>
                <a:lnTo>
                  <a:pt x="1926642" y="1041400"/>
                </a:lnTo>
                <a:lnTo>
                  <a:pt x="1938056" y="1041400"/>
                </a:lnTo>
                <a:lnTo>
                  <a:pt x="1934343" y="1028700"/>
                </a:lnTo>
                <a:lnTo>
                  <a:pt x="1920481" y="1018316"/>
                </a:lnTo>
                <a:close/>
              </a:path>
              <a:path w="2585719" h="1346200">
                <a:moveTo>
                  <a:pt x="1984337" y="1028700"/>
                </a:moveTo>
                <a:lnTo>
                  <a:pt x="1955154" y="1028700"/>
                </a:lnTo>
                <a:lnTo>
                  <a:pt x="1949260" y="1041400"/>
                </a:lnTo>
                <a:lnTo>
                  <a:pt x="1980360" y="1041400"/>
                </a:lnTo>
                <a:lnTo>
                  <a:pt x="1984337" y="1028700"/>
                </a:lnTo>
                <a:close/>
              </a:path>
              <a:path w="2585719" h="1346200">
                <a:moveTo>
                  <a:pt x="2029159" y="1003300"/>
                </a:moveTo>
                <a:lnTo>
                  <a:pt x="2010855" y="1016000"/>
                </a:lnTo>
                <a:lnTo>
                  <a:pt x="1997958" y="1025123"/>
                </a:lnTo>
                <a:lnTo>
                  <a:pt x="1997977" y="1028700"/>
                </a:lnTo>
                <a:lnTo>
                  <a:pt x="1991287" y="1041400"/>
                </a:lnTo>
                <a:lnTo>
                  <a:pt x="2064465" y="1041400"/>
                </a:lnTo>
                <a:lnTo>
                  <a:pt x="2054492" y="1028700"/>
                </a:lnTo>
                <a:lnTo>
                  <a:pt x="2038786" y="1028700"/>
                </a:lnTo>
                <a:lnTo>
                  <a:pt x="2029159" y="1003300"/>
                </a:lnTo>
                <a:close/>
              </a:path>
              <a:path w="2585719" h="1346200">
                <a:moveTo>
                  <a:pt x="1907207" y="1016000"/>
                </a:moveTo>
                <a:lnTo>
                  <a:pt x="1898803" y="1016000"/>
                </a:lnTo>
                <a:lnTo>
                  <a:pt x="1909694" y="1028700"/>
                </a:lnTo>
                <a:lnTo>
                  <a:pt x="1915946" y="1022682"/>
                </a:lnTo>
                <a:lnTo>
                  <a:pt x="1907207" y="1016000"/>
                </a:lnTo>
                <a:close/>
              </a:path>
              <a:path w="2585719" h="1346200">
                <a:moveTo>
                  <a:pt x="1997844" y="1003300"/>
                </a:moveTo>
                <a:lnTo>
                  <a:pt x="1914094" y="1003300"/>
                </a:lnTo>
                <a:lnTo>
                  <a:pt x="1905701" y="1016000"/>
                </a:lnTo>
                <a:lnTo>
                  <a:pt x="1922888" y="1016000"/>
                </a:lnTo>
                <a:lnTo>
                  <a:pt x="1940739" y="1028700"/>
                </a:lnTo>
                <a:lnTo>
                  <a:pt x="1992903" y="1028700"/>
                </a:lnTo>
                <a:lnTo>
                  <a:pt x="1997958" y="1025123"/>
                </a:lnTo>
                <a:lnTo>
                  <a:pt x="1997844" y="1003300"/>
                </a:lnTo>
                <a:close/>
              </a:path>
              <a:path w="2585719" h="1346200">
                <a:moveTo>
                  <a:pt x="2046066" y="1016000"/>
                </a:moveTo>
                <a:lnTo>
                  <a:pt x="2042032" y="1016000"/>
                </a:lnTo>
                <a:lnTo>
                  <a:pt x="2045772" y="1028700"/>
                </a:lnTo>
                <a:lnTo>
                  <a:pt x="2047215" y="1028700"/>
                </a:lnTo>
                <a:lnTo>
                  <a:pt x="2046066" y="1016000"/>
                </a:lnTo>
                <a:close/>
              </a:path>
              <a:path w="2585719" h="1346200">
                <a:moveTo>
                  <a:pt x="1922888" y="1016000"/>
                </a:moveTo>
                <a:lnTo>
                  <a:pt x="1917389" y="1016000"/>
                </a:lnTo>
                <a:lnTo>
                  <a:pt x="1920481" y="1018316"/>
                </a:lnTo>
                <a:lnTo>
                  <a:pt x="1922888" y="1016000"/>
                </a:lnTo>
                <a:close/>
              </a:path>
              <a:path w="2585719" h="1346200">
                <a:moveTo>
                  <a:pt x="1897595" y="1014873"/>
                </a:moveTo>
                <a:lnTo>
                  <a:pt x="1896836" y="1016000"/>
                </a:lnTo>
                <a:lnTo>
                  <a:pt x="1898803" y="1016000"/>
                </a:lnTo>
                <a:lnTo>
                  <a:pt x="1897595" y="1014873"/>
                </a:lnTo>
                <a:close/>
              </a:path>
              <a:path w="2585719" h="1346200">
                <a:moveTo>
                  <a:pt x="1905387" y="1003300"/>
                </a:moveTo>
                <a:lnTo>
                  <a:pt x="1885183" y="1003300"/>
                </a:lnTo>
                <a:lnTo>
                  <a:pt x="1897595" y="1014873"/>
                </a:lnTo>
                <a:lnTo>
                  <a:pt x="1905387" y="1003300"/>
                </a:lnTo>
                <a:close/>
              </a:path>
              <a:path w="2585719" h="1346200">
                <a:moveTo>
                  <a:pt x="1969179" y="977900"/>
                </a:moveTo>
                <a:lnTo>
                  <a:pt x="1857325" y="977900"/>
                </a:lnTo>
                <a:lnTo>
                  <a:pt x="1870093" y="990600"/>
                </a:lnTo>
                <a:lnTo>
                  <a:pt x="1868215" y="1003300"/>
                </a:lnTo>
                <a:lnTo>
                  <a:pt x="1999757" y="1003300"/>
                </a:lnTo>
                <a:lnTo>
                  <a:pt x="1986523" y="990600"/>
                </a:lnTo>
                <a:lnTo>
                  <a:pt x="1959102" y="990600"/>
                </a:lnTo>
                <a:lnTo>
                  <a:pt x="1969179" y="977900"/>
                </a:lnTo>
                <a:close/>
              </a:path>
              <a:path w="2585719" h="1346200">
                <a:moveTo>
                  <a:pt x="1842358" y="977900"/>
                </a:moveTo>
                <a:lnTo>
                  <a:pt x="1826554" y="977900"/>
                </a:lnTo>
                <a:lnTo>
                  <a:pt x="1831051" y="990600"/>
                </a:lnTo>
                <a:lnTo>
                  <a:pt x="1837640" y="990600"/>
                </a:lnTo>
                <a:lnTo>
                  <a:pt x="1842358" y="977900"/>
                </a:lnTo>
                <a:close/>
              </a:path>
              <a:path w="2585719" h="1346200">
                <a:moveTo>
                  <a:pt x="1812248" y="965200"/>
                </a:moveTo>
                <a:lnTo>
                  <a:pt x="1807484" y="965200"/>
                </a:lnTo>
                <a:lnTo>
                  <a:pt x="1817879" y="977900"/>
                </a:lnTo>
                <a:lnTo>
                  <a:pt x="1816976" y="971066"/>
                </a:lnTo>
                <a:lnTo>
                  <a:pt x="1812248" y="965200"/>
                </a:lnTo>
                <a:close/>
              </a:path>
              <a:path w="2585719" h="1346200">
                <a:moveTo>
                  <a:pt x="1909238" y="952500"/>
                </a:moveTo>
                <a:lnTo>
                  <a:pt x="1798047" y="952500"/>
                </a:lnTo>
                <a:lnTo>
                  <a:pt x="1788741" y="965200"/>
                </a:lnTo>
                <a:lnTo>
                  <a:pt x="1816201" y="965200"/>
                </a:lnTo>
                <a:lnTo>
                  <a:pt x="1816976" y="971066"/>
                </a:lnTo>
                <a:lnTo>
                  <a:pt x="1822483" y="977900"/>
                </a:lnTo>
                <a:lnTo>
                  <a:pt x="1911483" y="977900"/>
                </a:lnTo>
                <a:lnTo>
                  <a:pt x="1911145" y="965200"/>
                </a:lnTo>
                <a:lnTo>
                  <a:pt x="1909238" y="952500"/>
                </a:lnTo>
                <a:close/>
              </a:path>
              <a:path w="2585719" h="1346200">
                <a:moveTo>
                  <a:pt x="1939306" y="965200"/>
                </a:moveTo>
                <a:lnTo>
                  <a:pt x="1923815" y="965200"/>
                </a:lnTo>
                <a:lnTo>
                  <a:pt x="1911483" y="977900"/>
                </a:lnTo>
                <a:lnTo>
                  <a:pt x="1934914" y="977900"/>
                </a:lnTo>
                <a:lnTo>
                  <a:pt x="1939306" y="965200"/>
                </a:lnTo>
                <a:close/>
              </a:path>
              <a:path w="2585719" h="1346200">
                <a:moveTo>
                  <a:pt x="1785796" y="952500"/>
                </a:moveTo>
                <a:lnTo>
                  <a:pt x="1764985" y="952500"/>
                </a:lnTo>
                <a:lnTo>
                  <a:pt x="1780155" y="965200"/>
                </a:lnTo>
                <a:lnTo>
                  <a:pt x="1788741" y="965200"/>
                </a:lnTo>
                <a:lnTo>
                  <a:pt x="1785796" y="952500"/>
                </a:lnTo>
                <a:close/>
              </a:path>
              <a:path w="2585719" h="1346200">
                <a:moveTo>
                  <a:pt x="1743507" y="939800"/>
                </a:moveTo>
                <a:lnTo>
                  <a:pt x="1735452" y="939800"/>
                </a:lnTo>
                <a:lnTo>
                  <a:pt x="1741111" y="952500"/>
                </a:lnTo>
                <a:lnTo>
                  <a:pt x="1747968" y="952500"/>
                </a:lnTo>
                <a:lnTo>
                  <a:pt x="1743507" y="939800"/>
                </a:lnTo>
                <a:close/>
              </a:path>
              <a:path w="2585719" h="1346200">
                <a:moveTo>
                  <a:pt x="1834080" y="939800"/>
                </a:moveTo>
                <a:lnTo>
                  <a:pt x="1774255" y="939800"/>
                </a:lnTo>
                <a:lnTo>
                  <a:pt x="1763087" y="952500"/>
                </a:lnTo>
                <a:lnTo>
                  <a:pt x="1840009" y="952500"/>
                </a:lnTo>
                <a:lnTo>
                  <a:pt x="1834080" y="939800"/>
                </a:lnTo>
                <a:close/>
              </a:path>
              <a:path w="2585719" h="1346200">
                <a:moveTo>
                  <a:pt x="1858652" y="927100"/>
                </a:moveTo>
                <a:lnTo>
                  <a:pt x="1840878" y="927100"/>
                </a:lnTo>
                <a:lnTo>
                  <a:pt x="1841305" y="939800"/>
                </a:lnTo>
                <a:lnTo>
                  <a:pt x="1840009" y="952500"/>
                </a:lnTo>
                <a:lnTo>
                  <a:pt x="1892193" y="952500"/>
                </a:lnTo>
                <a:lnTo>
                  <a:pt x="1886197" y="939800"/>
                </a:lnTo>
                <a:lnTo>
                  <a:pt x="1860885" y="939800"/>
                </a:lnTo>
                <a:lnTo>
                  <a:pt x="1858652" y="927100"/>
                </a:lnTo>
                <a:close/>
              </a:path>
              <a:path w="2585719" h="1346200">
                <a:moveTo>
                  <a:pt x="1729057" y="927100"/>
                </a:moveTo>
                <a:lnTo>
                  <a:pt x="1725392" y="927100"/>
                </a:lnTo>
                <a:lnTo>
                  <a:pt x="1729080" y="939800"/>
                </a:lnTo>
                <a:lnTo>
                  <a:pt x="1729057" y="927100"/>
                </a:lnTo>
                <a:close/>
              </a:path>
              <a:path w="2585719" h="1346200">
                <a:moveTo>
                  <a:pt x="1750309" y="936552"/>
                </a:moveTo>
                <a:lnTo>
                  <a:pt x="1750313" y="939800"/>
                </a:lnTo>
                <a:lnTo>
                  <a:pt x="1751669" y="938502"/>
                </a:lnTo>
                <a:lnTo>
                  <a:pt x="1750309" y="936552"/>
                </a:lnTo>
                <a:close/>
              </a:path>
              <a:path w="2585719" h="1346200">
                <a:moveTo>
                  <a:pt x="1821515" y="927100"/>
                </a:moveTo>
                <a:lnTo>
                  <a:pt x="1763580" y="927100"/>
                </a:lnTo>
                <a:lnTo>
                  <a:pt x="1751669" y="938502"/>
                </a:lnTo>
                <a:lnTo>
                  <a:pt x="1752574" y="939800"/>
                </a:lnTo>
                <a:lnTo>
                  <a:pt x="1826816" y="939800"/>
                </a:lnTo>
                <a:lnTo>
                  <a:pt x="1821515" y="927100"/>
                </a:lnTo>
                <a:close/>
              </a:path>
              <a:path w="2585719" h="1346200">
                <a:moveTo>
                  <a:pt x="1750298" y="927100"/>
                </a:moveTo>
                <a:lnTo>
                  <a:pt x="1743716" y="927100"/>
                </a:lnTo>
                <a:lnTo>
                  <a:pt x="1750309" y="936552"/>
                </a:lnTo>
                <a:lnTo>
                  <a:pt x="1750298" y="927100"/>
                </a:lnTo>
                <a:close/>
              </a:path>
              <a:path w="2585719" h="1346200">
                <a:moveTo>
                  <a:pt x="1702683" y="914400"/>
                </a:moveTo>
                <a:lnTo>
                  <a:pt x="1695103" y="914400"/>
                </a:lnTo>
                <a:lnTo>
                  <a:pt x="1701100" y="927100"/>
                </a:lnTo>
                <a:lnTo>
                  <a:pt x="1703984" y="915683"/>
                </a:lnTo>
                <a:lnTo>
                  <a:pt x="1702683" y="914400"/>
                </a:lnTo>
                <a:close/>
              </a:path>
              <a:path w="2585719" h="1346200">
                <a:moveTo>
                  <a:pt x="1738821" y="901700"/>
                </a:moveTo>
                <a:lnTo>
                  <a:pt x="1699908" y="901700"/>
                </a:lnTo>
                <a:lnTo>
                  <a:pt x="1704308" y="914400"/>
                </a:lnTo>
                <a:lnTo>
                  <a:pt x="1703984" y="915683"/>
                </a:lnTo>
                <a:lnTo>
                  <a:pt x="1715544" y="927100"/>
                </a:lnTo>
                <a:lnTo>
                  <a:pt x="1850637" y="927100"/>
                </a:lnTo>
                <a:lnTo>
                  <a:pt x="1837929" y="914400"/>
                </a:lnTo>
                <a:lnTo>
                  <a:pt x="1730575" y="914400"/>
                </a:lnTo>
                <a:lnTo>
                  <a:pt x="1738821" y="901700"/>
                </a:lnTo>
                <a:close/>
              </a:path>
              <a:path w="2585719" h="1346200">
                <a:moveTo>
                  <a:pt x="1655860" y="889000"/>
                </a:moveTo>
                <a:lnTo>
                  <a:pt x="1645813" y="889000"/>
                </a:lnTo>
                <a:lnTo>
                  <a:pt x="1648177" y="901700"/>
                </a:lnTo>
                <a:lnTo>
                  <a:pt x="1667946" y="914400"/>
                </a:lnTo>
                <a:lnTo>
                  <a:pt x="1684789" y="914400"/>
                </a:lnTo>
                <a:lnTo>
                  <a:pt x="1678378" y="901700"/>
                </a:lnTo>
                <a:lnTo>
                  <a:pt x="1656494" y="901700"/>
                </a:lnTo>
                <a:lnTo>
                  <a:pt x="1655860" y="889000"/>
                </a:lnTo>
                <a:close/>
              </a:path>
              <a:path w="2585719" h="1346200">
                <a:moveTo>
                  <a:pt x="1697845" y="901700"/>
                </a:moveTo>
                <a:lnTo>
                  <a:pt x="1686272" y="901700"/>
                </a:lnTo>
                <a:lnTo>
                  <a:pt x="1697330" y="914400"/>
                </a:lnTo>
                <a:lnTo>
                  <a:pt x="1697845" y="901700"/>
                </a:lnTo>
                <a:close/>
              </a:path>
              <a:path w="2585719" h="1346200">
                <a:moveTo>
                  <a:pt x="1815155" y="901700"/>
                </a:moveTo>
                <a:lnTo>
                  <a:pt x="1738821" y="901700"/>
                </a:lnTo>
                <a:lnTo>
                  <a:pt x="1736701" y="914400"/>
                </a:lnTo>
                <a:lnTo>
                  <a:pt x="1815690" y="914400"/>
                </a:lnTo>
                <a:lnTo>
                  <a:pt x="1815155" y="901700"/>
                </a:lnTo>
                <a:close/>
              </a:path>
              <a:path w="2585719" h="1346200">
                <a:moveTo>
                  <a:pt x="1675366" y="889000"/>
                </a:moveTo>
                <a:lnTo>
                  <a:pt x="1665328" y="889000"/>
                </a:lnTo>
                <a:lnTo>
                  <a:pt x="1670379" y="901700"/>
                </a:lnTo>
                <a:lnTo>
                  <a:pt x="1674085" y="901700"/>
                </a:lnTo>
                <a:lnTo>
                  <a:pt x="1675366" y="889000"/>
                </a:lnTo>
                <a:close/>
              </a:path>
              <a:path w="2585719" h="1346200">
                <a:moveTo>
                  <a:pt x="1768645" y="889000"/>
                </a:moveTo>
                <a:lnTo>
                  <a:pt x="1677928" y="889000"/>
                </a:lnTo>
                <a:lnTo>
                  <a:pt x="1674085" y="901700"/>
                </a:lnTo>
                <a:lnTo>
                  <a:pt x="1777890" y="901700"/>
                </a:lnTo>
                <a:lnTo>
                  <a:pt x="1768645" y="889000"/>
                </a:lnTo>
                <a:close/>
              </a:path>
              <a:path w="2585719" h="1346200">
                <a:moveTo>
                  <a:pt x="1784906" y="889000"/>
                </a:moveTo>
                <a:lnTo>
                  <a:pt x="1769160" y="889000"/>
                </a:lnTo>
                <a:lnTo>
                  <a:pt x="1780598" y="901700"/>
                </a:lnTo>
                <a:lnTo>
                  <a:pt x="1795061" y="901700"/>
                </a:lnTo>
                <a:lnTo>
                  <a:pt x="1784906" y="889000"/>
                </a:lnTo>
                <a:close/>
              </a:path>
              <a:path w="2585719" h="1346200">
                <a:moveTo>
                  <a:pt x="1746648" y="876300"/>
                </a:moveTo>
                <a:lnTo>
                  <a:pt x="1657839" y="876300"/>
                </a:lnTo>
                <a:lnTo>
                  <a:pt x="1666522" y="889000"/>
                </a:lnTo>
                <a:lnTo>
                  <a:pt x="1745936" y="889000"/>
                </a:lnTo>
                <a:lnTo>
                  <a:pt x="1746648" y="876300"/>
                </a:lnTo>
                <a:close/>
              </a:path>
              <a:path w="2585719" h="1346200">
                <a:moveTo>
                  <a:pt x="1621997" y="863600"/>
                </a:moveTo>
                <a:lnTo>
                  <a:pt x="1603930" y="863600"/>
                </a:lnTo>
                <a:lnTo>
                  <a:pt x="1616274" y="876300"/>
                </a:lnTo>
                <a:lnTo>
                  <a:pt x="1629688" y="876300"/>
                </a:lnTo>
                <a:lnTo>
                  <a:pt x="1621997" y="863600"/>
                </a:lnTo>
                <a:close/>
              </a:path>
              <a:path w="2585719" h="1346200">
                <a:moveTo>
                  <a:pt x="1751023" y="863600"/>
                </a:moveTo>
                <a:lnTo>
                  <a:pt x="1621997" y="863600"/>
                </a:lnTo>
                <a:lnTo>
                  <a:pt x="1637189" y="876300"/>
                </a:lnTo>
                <a:lnTo>
                  <a:pt x="1761412" y="876300"/>
                </a:lnTo>
                <a:lnTo>
                  <a:pt x="1751023" y="863600"/>
                </a:lnTo>
                <a:close/>
              </a:path>
              <a:path w="2585719" h="1346200">
                <a:moveTo>
                  <a:pt x="1605283" y="838200"/>
                </a:moveTo>
                <a:lnTo>
                  <a:pt x="1575454" y="838200"/>
                </a:lnTo>
                <a:lnTo>
                  <a:pt x="1580174" y="850900"/>
                </a:lnTo>
                <a:lnTo>
                  <a:pt x="1581144" y="863600"/>
                </a:lnTo>
                <a:lnTo>
                  <a:pt x="1588014" y="850900"/>
                </a:lnTo>
                <a:lnTo>
                  <a:pt x="1608969" y="850900"/>
                </a:lnTo>
                <a:lnTo>
                  <a:pt x="1605283" y="838200"/>
                </a:lnTo>
                <a:close/>
              </a:path>
              <a:path w="2585719" h="1346200">
                <a:moveTo>
                  <a:pt x="1712827" y="850900"/>
                </a:moveTo>
                <a:lnTo>
                  <a:pt x="1599781" y="850900"/>
                </a:lnTo>
                <a:lnTo>
                  <a:pt x="1605257" y="863600"/>
                </a:lnTo>
                <a:lnTo>
                  <a:pt x="1720978" y="863600"/>
                </a:lnTo>
                <a:lnTo>
                  <a:pt x="1712827" y="850900"/>
                </a:lnTo>
                <a:close/>
              </a:path>
              <a:path w="2585719" h="1346200">
                <a:moveTo>
                  <a:pt x="1666168" y="825500"/>
                </a:moveTo>
                <a:lnTo>
                  <a:pt x="1549419" y="825500"/>
                </a:lnTo>
                <a:lnTo>
                  <a:pt x="1549978" y="838200"/>
                </a:lnTo>
                <a:lnTo>
                  <a:pt x="1613563" y="838200"/>
                </a:lnTo>
                <a:lnTo>
                  <a:pt x="1628850" y="850900"/>
                </a:lnTo>
                <a:lnTo>
                  <a:pt x="1701314" y="850900"/>
                </a:lnTo>
                <a:lnTo>
                  <a:pt x="1687658" y="838200"/>
                </a:lnTo>
                <a:lnTo>
                  <a:pt x="1666168" y="825500"/>
                </a:lnTo>
                <a:close/>
              </a:path>
              <a:path w="2585719" h="1346200">
                <a:moveTo>
                  <a:pt x="1538200" y="787400"/>
                </a:moveTo>
                <a:lnTo>
                  <a:pt x="1532937" y="787400"/>
                </a:lnTo>
                <a:lnTo>
                  <a:pt x="1529425" y="791769"/>
                </a:lnTo>
                <a:lnTo>
                  <a:pt x="1525267" y="800100"/>
                </a:lnTo>
                <a:lnTo>
                  <a:pt x="1516848" y="812800"/>
                </a:lnTo>
                <a:lnTo>
                  <a:pt x="1516003" y="815405"/>
                </a:lnTo>
                <a:lnTo>
                  <a:pt x="1520372" y="838200"/>
                </a:lnTo>
                <a:lnTo>
                  <a:pt x="1528330" y="838200"/>
                </a:lnTo>
                <a:lnTo>
                  <a:pt x="1528489" y="825500"/>
                </a:lnTo>
                <a:lnTo>
                  <a:pt x="1634295" y="825500"/>
                </a:lnTo>
                <a:lnTo>
                  <a:pt x="1633739" y="812800"/>
                </a:lnTo>
                <a:lnTo>
                  <a:pt x="1623870" y="812800"/>
                </a:lnTo>
                <a:lnTo>
                  <a:pt x="1619427" y="800100"/>
                </a:lnTo>
                <a:lnTo>
                  <a:pt x="1538133" y="800100"/>
                </a:lnTo>
                <a:lnTo>
                  <a:pt x="1538200" y="787400"/>
                </a:lnTo>
                <a:close/>
              </a:path>
              <a:path w="2585719" h="1346200">
                <a:moveTo>
                  <a:pt x="1545502" y="825500"/>
                </a:moveTo>
                <a:lnTo>
                  <a:pt x="1528489" y="825500"/>
                </a:lnTo>
                <a:lnTo>
                  <a:pt x="1536432" y="838200"/>
                </a:lnTo>
                <a:lnTo>
                  <a:pt x="1548300" y="838200"/>
                </a:lnTo>
                <a:lnTo>
                  <a:pt x="1545502" y="825500"/>
                </a:lnTo>
                <a:close/>
              </a:path>
              <a:path w="2585719" h="1346200">
                <a:moveTo>
                  <a:pt x="1492122" y="812800"/>
                </a:moveTo>
                <a:lnTo>
                  <a:pt x="1490988" y="812800"/>
                </a:lnTo>
                <a:lnTo>
                  <a:pt x="1492505" y="825500"/>
                </a:lnTo>
                <a:lnTo>
                  <a:pt x="1496289" y="825500"/>
                </a:lnTo>
                <a:lnTo>
                  <a:pt x="1492122" y="812800"/>
                </a:lnTo>
                <a:close/>
              </a:path>
              <a:path w="2585719" h="1346200">
                <a:moveTo>
                  <a:pt x="1516603" y="800100"/>
                </a:moveTo>
                <a:lnTo>
                  <a:pt x="1477137" y="800100"/>
                </a:lnTo>
                <a:lnTo>
                  <a:pt x="1489195" y="812800"/>
                </a:lnTo>
                <a:lnTo>
                  <a:pt x="1503252" y="812800"/>
                </a:lnTo>
                <a:lnTo>
                  <a:pt x="1504113" y="825500"/>
                </a:lnTo>
                <a:lnTo>
                  <a:pt x="1512728" y="825500"/>
                </a:lnTo>
                <a:lnTo>
                  <a:pt x="1516003" y="815405"/>
                </a:lnTo>
                <a:lnTo>
                  <a:pt x="1515503" y="812800"/>
                </a:lnTo>
                <a:lnTo>
                  <a:pt x="1516603" y="800100"/>
                </a:lnTo>
                <a:close/>
              </a:path>
              <a:path w="2585719" h="1346200">
                <a:moveTo>
                  <a:pt x="1645106" y="812800"/>
                </a:moveTo>
                <a:lnTo>
                  <a:pt x="1637011" y="812800"/>
                </a:lnTo>
                <a:lnTo>
                  <a:pt x="1634295" y="825500"/>
                </a:lnTo>
                <a:lnTo>
                  <a:pt x="1654498" y="825500"/>
                </a:lnTo>
                <a:lnTo>
                  <a:pt x="1645106" y="812800"/>
                </a:lnTo>
                <a:close/>
              </a:path>
              <a:path w="2585719" h="1346200">
                <a:moveTo>
                  <a:pt x="1529425" y="791769"/>
                </a:moveTo>
                <a:lnTo>
                  <a:pt x="1522728" y="800100"/>
                </a:lnTo>
                <a:lnTo>
                  <a:pt x="1516603" y="800100"/>
                </a:lnTo>
                <a:lnTo>
                  <a:pt x="1515503" y="812800"/>
                </a:lnTo>
                <a:lnTo>
                  <a:pt x="1516003" y="815405"/>
                </a:lnTo>
                <a:lnTo>
                  <a:pt x="1516848" y="812800"/>
                </a:lnTo>
                <a:lnTo>
                  <a:pt x="1525267" y="800100"/>
                </a:lnTo>
                <a:lnTo>
                  <a:pt x="1529425" y="791769"/>
                </a:lnTo>
                <a:close/>
              </a:path>
              <a:path w="2585719" h="1346200">
                <a:moveTo>
                  <a:pt x="1472078" y="797324"/>
                </a:moveTo>
                <a:lnTo>
                  <a:pt x="1471473" y="800100"/>
                </a:lnTo>
                <a:lnTo>
                  <a:pt x="1477137" y="800100"/>
                </a:lnTo>
                <a:lnTo>
                  <a:pt x="1472078" y="797324"/>
                </a:lnTo>
                <a:close/>
              </a:path>
              <a:path w="2585719" h="1346200">
                <a:moveTo>
                  <a:pt x="1424145" y="749300"/>
                </a:moveTo>
                <a:lnTo>
                  <a:pt x="1410264" y="749300"/>
                </a:lnTo>
                <a:lnTo>
                  <a:pt x="1422129" y="762000"/>
                </a:lnTo>
                <a:lnTo>
                  <a:pt x="1433562" y="774700"/>
                </a:lnTo>
                <a:lnTo>
                  <a:pt x="1461107" y="774700"/>
                </a:lnTo>
                <a:lnTo>
                  <a:pt x="1464323" y="787400"/>
                </a:lnTo>
                <a:lnTo>
                  <a:pt x="1482467" y="787400"/>
                </a:lnTo>
                <a:lnTo>
                  <a:pt x="1485196" y="800100"/>
                </a:lnTo>
                <a:lnTo>
                  <a:pt x="1522728" y="800100"/>
                </a:lnTo>
                <a:lnTo>
                  <a:pt x="1529425" y="791769"/>
                </a:lnTo>
                <a:lnTo>
                  <a:pt x="1531605" y="787400"/>
                </a:lnTo>
                <a:lnTo>
                  <a:pt x="1529482" y="762000"/>
                </a:lnTo>
                <a:lnTo>
                  <a:pt x="1424145" y="762000"/>
                </a:lnTo>
                <a:lnTo>
                  <a:pt x="1424145" y="749300"/>
                </a:lnTo>
                <a:close/>
              </a:path>
              <a:path w="2585719" h="1346200">
                <a:moveTo>
                  <a:pt x="1548905" y="762000"/>
                </a:moveTo>
                <a:lnTo>
                  <a:pt x="1540100" y="774700"/>
                </a:lnTo>
                <a:lnTo>
                  <a:pt x="1543722" y="787400"/>
                </a:lnTo>
                <a:lnTo>
                  <a:pt x="1538164" y="800100"/>
                </a:lnTo>
                <a:lnTo>
                  <a:pt x="1594969" y="800100"/>
                </a:lnTo>
                <a:lnTo>
                  <a:pt x="1580161" y="787400"/>
                </a:lnTo>
                <a:lnTo>
                  <a:pt x="1555031" y="787400"/>
                </a:lnTo>
                <a:lnTo>
                  <a:pt x="1557946" y="774700"/>
                </a:lnTo>
                <a:lnTo>
                  <a:pt x="1548905" y="762000"/>
                </a:lnTo>
                <a:close/>
              </a:path>
              <a:path w="2585719" h="1346200">
                <a:moveTo>
                  <a:pt x="1474241" y="787400"/>
                </a:moveTo>
                <a:lnTo>
                  <a:pt x="1453987" y="787400"/>
                </a:lnTo>
                <a:lnTo>
                  <a:pt x="1472078" y="797324"/>
                </a:lnTo>
                <a:lnTo>
                  <a:pt x="1474241" y="787400"/>
                </a:lnTo>
                <a:close/>
              </a:path>
              <a:path w="2585719" h="1346200">
                <a:moveTo>
                  <a:pt x="1461107" y="774700"/>
                </a:moveTo>
                <a:lnTo>
                  <a:pt x="1424459" y="774700"/>
                </a:lnTo>
                <a:lnTo>
                  <a:pt x="1434367" y="787400"/>
                </a:lnTo>
                <a:lnTo>
                  <a:pt x="1450492" y="787400"/>
                </a:lnTo>
                <a:lnTo>
                  <a:pt x="1461107" y="774700"/>
                </a:lnTo>
                <a:close/>
              </a:path>
              <a:path w="2585719" h="1346200">
                <a:moveTo>
                  <a:pt x="1366974" y="749300"/>
                </a:moveTo>
                <a:lnTo>
                  <a:pt x="1368230" y="762000"/>
                </a:lnTo>
                <a:lnTo>
                  <a:pt x="1374722" y="762000"/>
                </a:lnTo>
                <a:lnTo>
                  <a:pt x="1366974" y="749300"/>
                </a:lnTo>
                <a:close/>
              </a:path>
              <a:path w="2585719" h="1346200">
                <a:moveTo>
                  <a:pt x="1529796" y="749300"/>
                </a:moveTo>
                <a:lnTo>
                  <a:pt x="1424145" y="749300"/>
                </a:lnTo>
                <a:lnTo>
                  <a:pt x="1424145" y="762000"/>
                </a:lnTo>
                <a:lnTo>
                  <a:pt x="1529482" y="762000"/>
                </a:lnTo>
                <a:lnTo>
                  <a:pt x="1529796" y="749300"/>
                </a:lnTo>
                <a:close/>
              </a:path>
              <a:path w="2585719" h="1346200">
                <a:moveTo>
                  <a:pt x="1376293" y="736600"/>
                </a:moveTo>
                <a:lnTo>
                  <a:pt x="1361633" y="736600"/>
                </a:lnTo>
                <a:lnTo>
                  <a:pt x="1366192" y="749300"/>
                </a:lnTo>
                <a:lnTo>
                  <a:pt x="1373989" y="749300"/>
                </a:lnTo>
                <a:lnTo>
                  <a:pt x="1378474" y="738521"/>
                </a:lnTo>
                <a:lnTo>
                  <a:pt x="1376293" y="736600"/>
                </a:lnTo>
                <a:close/>
              </a:path>
              <a:path w="2585719" h="1346200">
                <a:moveTo>
                  <a:pt x="1395611" y="736600"/>
                </a:moveTo>
                <a:lnTo>
                  <a:pt x="1379274" y="736600"/>
                </a:lnTo>
                <a:lnTo>
                  <a:pt x="1378474" y="738521"/>
                </a:lnTo>
                <a:lnTo>
                  <a:pt x="1390713" y="749300"/>
                </a:lnTo>
                <a:lnTo>
                  <a:pt x="1395611" y="736600"/>
                </a:lnTo>
                <a:close/>
              </a:path>
              <a:path w="2585719" h="1346200">
                <a:moveTo>
                  <a:pt x="1437129" y="736600"/>
                </a:moveTo>
                <a:lnTo>
                  <a:pt x="1401295" y="736600"/>
                </a:lnTo>
                <a:lnTo>
                  <a:pt x="1418072" y="749300"/>
                </a:lnTo>
                <a:lnTo>
                  <a:pt x="1457787" y="749300"/>
                </a:lnTo>
                <a:lnTo>
                  <a:pt x="1437129" y="736600"/>
                </a:lnTo>
                <a:close/>
              </a:path>
              <a:path w="2585719" h="1346200">
                <a:moveTo>
                  <a:pt x="1461537" y="723900"/>
                </a:moveTo>
                <a:lnTo>
                  <a:pt x="1448216" y="723900"/>
                </a:lnTo>
                <a:lnTo>
                  <a:pt x="1457979" y="736600"/>
                </a:lnTo>
                <a:lnTo>
                  <a:pt x="1457787" y="749300"/>
                </a:lnTo>
                <a:lnTo>
                  <a:pt x="1500870" y="749300"/>
                </a:lnTo>
                <a:lnTo>
                  <a:pt x="1492798" y="736600"/>
                </a:lnTo>
                <a:lnTo>
                  <a:pt x="1458398" y="736600"/>
                </a:lnTo>
                <a:lnTo>
                  <a:pt x="1461537" y="723900"/>
                </a:lnTo>
                <a:close/>
              </a:path>
              <a:path w="2585719" h="1346200">
                <a:moveTo>
                  <a:pt x="1379274" y="736600"/>
                </a:moveTo>
                <a:lnTo>
                  <a:pt x="1376293" y="736600"/>
                </a:lnTo>
                <a:lnTo>
                  <a:pt x="1378474" y="738521"/>
                </a:lnTo>
                <a:lnTo>
                  <a:pt x="1379274" y="736600"/>
                </a:lnTo>
                <a:close/>
              </a:path>
              <a:path w="2585719" h="1346200">
                <a:moveTo>
                  <a:pt x="1365926" y="723900"/>
                </a:moveTo>
                <a:lnTo>
                  <a:pt x="1336911" y="723900"/>
                </a:lnTo>
                <a:lnTo>
                  <a:pt x="1340495" y="736600"/>
                </a:lnTo>
                <a:lnTo>
                  <a:pt x="1365717" y="736600"/>
                </a:lnTo>
                <a:lnTo>
                  <a:pt x="1365926" y="723900"/>
                </a:lnTo>
                <a:close/>
              </a:path>
              <a:path w="2585719" h="1346200">
                <a:moveTo>
                  <a:pt x="1435793" y="723900"/>
                </a:moveTo>
                <a:lnTo>
                  <a:pt x="1365926" y="723900"/>
                </a:lnTo>
                <a:lnTo>
                  <a:pt x="1365717" y="736600"/>
                </a:lnTo>
                <a:lnTo>
                  <a:pt x="1445050" y="736600"/>
                </a:lnTo>
                <a:lnTo>
                  <a:pt x="1435793" y="723900"/>
                </a:lnTo>
                <a:close/>
              </a:path>
              <a:path w="2585719" h="1346200">
                <a:moveTo>
                  <a:pt x="1301248" y="711200"/>
                </a:moveTo>
                <a:lnTo>
                  <a:pt x="1292840" y="723900"/>
                </a:lnTo>
                <a:lnTo>
                  <a:pt x="1301282" y="723900"/>
                </a:lnTo>
                <a:lnTo>
                  <a:pt x="1301248" y="711200"/>
                </a:lnTo>
                <a:close/>
              </a:path>
              <a:path w="2585719" h="1346200">
                <a:moveTo>
                  <a:pt x="1324318" y="711200"/>
                </a:moveTo>
                <a:lnTo>
                  <a:pt x="1308546" y="711200"/>
                </a:lnTo>
                <a:lnTo>
                  <a:pt x="1304983" y="723900"/>
                </a:lnTo>
                <a:lnTo>
                  <a:pt x="1321011" y="723900"/>
                </a:lnTo>
                <a:lnTo>
                  <a:pt x="1324318" y="711200"/>
                </a:lnTo>
                <a:close/>
              </a:path>
              <a:path w="2585719" h="1346200">
                <a:moveTo>
                  <a:pt x="1436772" y="711200"/>
                </a:moveTo>
                <a:lnTo>
                  <a:pt x="1331256" y="711200"/>
                </a:lnTo>
                <a:lnTo>
                  <a:pt x="1351477" y="723900"/>
                </a:lnTo>
                <a:lnTo>
                  <a:pt x="1453358" y="723900"/>
                </a:lnTo>
                <a:lnTo>
                  <a:pt x="1436772" y="711200"/>
                </a:lnTo>
                <a:close/>
              </a:path>
              <a:path w="2585719" h="1346200">
                <a:moveTo>
                  <a:pt x="1320169" y="698500"/>
                </a:moveTo>
                <a:lnTo>
                  <a:pt x="1283113" y="698500"/>
                </a:lnTo>
                <a:lnTo>
                  <a:pt x="1278495" y="711200"/>
                </a:lnTo>
                <a:lnTo>
                  <a:pt x="1326661" y="711200"/>
                </a:lnTo>
                <a:lnTo>
                  <a:pt x="1320169" y="698500"/>
                </a:lnTo>
                <a:close/>
              </a:path>
              <a:path w="2585719" h="1346200">
                <a:moveTo>
                  <a:pt x="1248757" y="647700"/>
                </a:moveTo>
                <a:lnTo>
                  <a:pt x="1198777" y="647700"/>
                </a:lnTo>
                <a:lnTo>
                  <a:pt x="1225721" y="660400"/>
                </a:lnTo>
                <a:lnTo>
                  <a:pt x="1216543" y="671431"/>
                </a:lnTo>
                <a:lnTo>
                  <a:pt x="1215983" y="673100"/>
                </a:lnTo>
                <a:lnTo>
                  <a:pt x="1256951" y="673100"/>
                </a:lnTo>
                <a:lnTo>
                  <a:pt x="1276296" y="685800"/>
                </a:lnTo>
                <a:lnTo>
                  <a:pt x="1271972" y="698500"/>
                </a:lnTo>
                <a:lnTo>
                  <a:pt x="1335185" y="698500"/>
                </a:lnTo>
                <a:lnTo>
                  <a:pt x="1335875" y="711200"/>
                </a:lnTo>
                <a:lnTo>
                  <a:pt x="1426294" y="711200"/>
                </a:lnTo>
                <a:lnTo>
                  <a:pt x="1404878" y="698500"/>
                </a:lnTo>
                <a:lnTo>
                  <a:pt x="1401619" y="685800"/>
                </a:lnTo>
                <a:lnTo>
                  <a:pt x="1300902" y="685800"/>
                </a:lnTo>
                <a:lnTo>
                  <a:pt x="1284054" y="673100"/>
                </a:lnTo>
                <a:lnTo>
                  <a:pt x="1281636" y="660400"/>
                </a:lnTo>
                <a:lnTo>
                  <a:pt x="1254014" y="660400"/>
                </a:lnTo>
                <a:lnTo>
                  <a:pt x="1248757" y="647700"/>
                </a:lnTo>
                <a:close/>
              </a:path>
              <a:path w="2585719" h="1346200">
                <a:moveTo>
                  <a:pt x="1256951" y="673100"/>
                </a:moveTo>
                <a:lnTo>
                  <a:pt x="1234306" y="673100"/>
                </a:lnTo>
                <a:lnTo>
                  <a:pt x="1229805" y="685800"/>
                </a:lnTo>
                <a:lnTo>
                  <a:pt x="1238339" y="698500"/>
                </a:lnTo>
                <a:lnTo>
                  <a:pt x="1246166" y="685800"/>
                </a:lnTo>
                <a:lnTo>
                  <a:pt x="1254647" y="685800"/>
                </a:lnTo>
                <a:lnTo>
                  <a:pt x="1256951" y="673100"/>
                </a:lnTo>
                <a:close/>
              </a:path>
              <a:path w="2585719" h="1346200">
                <a:moveTo>
                  <a:pt x="1318498" y="647700"/>
                </a:moveTo>
                <a:lnTo>
                  <a:pt x="1305549" y="660400"/>
                </a:lnTo>
                <a:lnTo>
                  <a:pt x="1300747" y="673100"/>
                </a:lnTo>
                <a:lnTo>
                  <a:pt x="1300902" y="685800"/>
                </a:lnTo>
                <a:lnTo>
                  <a:pt x="1358401" y="685800"/>
                </a:lnTo>
                <a:lnTo>
                  <a:pt x="1350186" y="673100"/>
                </a:lnTo>
                <a:lnTo>
                  <a:pt x="1342786" y="673100"/>
                </a:lnTo>
                <a:lnTo>
                  <a:pt x="1318498" y="647700"/>
                </a:lnTo>
                <a:close/>
              </a:path>
              <a:path w="2585719" h="1346200">
                <a:moveTo>
                  <a:pt x="1385543" y="673100"/>
                </a:moveTo>
                <a:lnTo>
                  <a:pt x="1385926" y="685800"/>
                </a:lnTo>
                <a:lnTo>
                  <a:pt x="1388989" y="685800"/>
                </a:lnTo>
                <a:lnTo>
                  <a:pt x="1385543" y="673100"/>
                </a:lnTo>
                <a:close/>
              </a:path>
              <a:path w="2585719" h="1346200">
                <a:moveTo>
                  <a:pt x="1215704" y="672439"/>
                </a:moveTo>
                <a:lnTo>
                  <a:pt x="1215154" y="673100"/>
                </a:lnTo>
                <a:lnTo>
                  <a:pt x="1215983" y="673100"/>
                </a:lnTo>
                <a:lnTo>
                  <a:pt x="1215704" y="672439"/>
                </a:lnTo>
                <a:close/>
              </a:path>
              <a:path w="2585719" h="1346200">
                <a:moveTo>
                  <a:pt x="1293782" y="635000"/>
                </a:moveTo>
                <a:lnTo>
                  <a:pt x="1159313" y="635000"/>
                </a:lnTo>
                <a:lnTo>
                  <a:pt x="1181639" y="647700"/>
                </a:lnTo>
                <a:lnTo>
                  <a:pt x="1251702" y="647700"/>
                </a:lnTo>
                <a:lnTo>
                  <a:pt x="1254014" y="660400"/>
                </a:lnTo>
                <a:lnTo>
                  <a:pt x="1287500" y="660400"/>
                </a:lnTo>
                <a:lnTo>
                  <a:pt x="1295284" y="673100"/>
                </a:lnTo>
                <a:lnTo>
                  <a:pt x="1299358" y="660400"/>
                </a:lnTo>
                <a:lnTo>
                  <a:pt x="1299073" y="647700"/>
                </a:lnTo>
                <a:lnTo>
                  <a:pt x="1293782" y="635000"/>
                </a:lnTo>
                <a:close/>
              </a:path>
              <a:path w="2585719" h="1346200">
                <a:moveTo>
                  <a:pt x="1220239" y="660400"/>
                </a:moveTo>
                <a:lnTo>
                  <a:pt x="1210609" y="660400"/>
                </a:lnTo>
                <a:lnTo>
                  <a:pt x="1215704" y="672439"/>
                </a:lnTo>
                <a:lnTo>
                  <a:pt x="1216543" y="671431"/>
                </a:lnTo>
                <a:lnTo>
                  <a:pt x="1220239" y="660400"/>
                </a:lnTo>
                <a:close/>
              </a:path>
              <a:path w="2585719" h="1346200">
                <a:moveTo>
                  <a:pt x="1191181" y="647700"/>
                </a:moveTo>
                <a:lnTo>
                  <a:pt x="1171788" y="647700"/>
                </a:lnTo>
                <a:lnTo>
                  <a:pt x="1173053" y="660400"/>
                </a:lnTo>
                <a:lnTo>
                  <a:pt x="1187687" y="660400"/>
                </a:lnTo>
                <a:lnTo>
                  <a:pt x="1191181" y="647700"/>
                </a:lnTo>
                <a:close/>
              </a:path>
              <a:path w="2585719" h="1346200">
                <a:moveTo>
                  <a:pt x="1232729" y="609600"/>
                </a:moveTo>
                <a:lnTo>
                  <a:pt x="1132476" y="609600"/>
                </a:lnTo>
                <a:lnTo>
                  <a:pt x="1153158" y="622300"/>
                </a:lnTo>
                <a:lnTo>
                  <a:pt x="1156401" y="635000"/>
                </a:lnTo>
                <a:lnTo>
                  <a:pt x="1272147" y="635000"/>
                </a:lnTo>
                <a:lnTo>
                  <a:pt x="1265054" y="622300"/>
                </a:lnTo>
                <a:lnTo>
                  <a:pt x="1250119" y="622300"/>
                </a:lnTo>
                <a:lnTo>
                  <a:pt x="1232729" y="609600"/>
                </a:lnTo>
                <a:close/>
              </a:path>
              <a:path w="2585719" h="1346200">
                <a:moveTo>
                  <a:pt x="1104639" y="609600"/>
                </a:moveTo>
                <a:lnTo>
                  <a:pt x="1095882" y="609600"/>
                </a:lnTo>
                <a:lnTo>
                  <a:pt x="1100756" y="622300"/>
                </a:lnTo>
                <a:lnTo>
                  <a:pt x="1104639" y="609600"/>
                </a:lnTo>
                <a:close/>
              </a:path>
              <a:path w="2585719" h="1346200">
                <a:moveTo>
                  <a:pt x="1114311" y="609600"/>
                </a:moveTo>
                <a:lnTo>
                  <a:pt x="1106720" y="609600"/>
                </a:lnTo>
                <a:lnTo>
                  <a:pt x="1110466" y="622300"/>
                </a:lnTo>
                <a:lnTo>
                  <a:pt x="1112721" y="622300"/>
                </a:lnTo>
                <a:lnTo>
                  <a:pt x="1114311" y="609600"/>
                </a:lnTo>
                <a:close/>
              </a:path>
              <a:path w="2585719" h="1346200">
                <a:moveTo>
                  <a:pt x="1132476" y="609600"/>
                </a:moveTo>
                <a:lnTo>
                  <a:pt x="1117315" y="609600"/>
                </a:lnTo>
                <a:lnTo>
                  <a:pt x="1117138" y="622300"/>
                </a:lnTo>
                <a:lnTo>
                  <a:pt x="1124743" y="622300"/>
                </a:lnTo>
                <a:lnTo>
                  <a:pt x="1132476" y="609600"/>
                </a:lnTo>
                <a:close/>
              </a:path>
              <a:path w="2585719" h="1346200">
                <a:moveTo>
                  <a:pt x="1080590" y="596900"/>
                </a:moveTo>
                <a:lnTo>
                  <a:pt x="1063370" y="596900"/>
                </a:lnTo>
                <a:lnTo>
                  <a:pt x="1070235" y="609600"/>
                </a:lnTo>
                <a:lnTo>
                  <a:pt x="1075569" y="609600"/>
                </a:lnTo>
                <a:lnTo>
                  <a:pt x="1080590" y="596900"/>
                </a:lnTo>
                <a:close/>
              </a:path>
              <a:path w="2585719" h="1346200">
                <a:moveTo>
                  <a:pt x="1195755" y="584200"/>
                </a:moveTo>
                <a:lnTo>
                  <a:pt x="1085451" y="584200"/>
                </a:lnTo>
                <a:lnTo>
                  <a:pt x="1102544" y="596900"/>
                </a:lnTo>
                <a:lnTo>
                  <a:pt x="1080590" y="596900"/>
                </a:lnTo>
                <a:lnTo>
                  <a:pt x="1082205" y="609600"/>
                </a:lnTo>
                <a:lnTo>
                  <a:pt x="1209210" y="609600"/>
                </a:lnTo>
                <a:lnTo>
                  <a:pt x="1203287" y="596900"/>
                </a:lnTo>
                <a:lnTo>
                  <a:pt x="1195755" y="584200"/>
                </a:lnTo>
                <a:close/>
              </a:path>
              <a:path w="2585719" h="1346200">
                <a:moveTo>
                  <a:pt x="1099554" y="533400"/>
                </a:moveTo>
                <a:lnTo>
                  <a:pt x="1081249" y="533400"/>
                </a:lnTo>
                <a:lnTo>
                  <a:pt x="1068376" y="542507"/>
                </a:lnTo>
                <a:lnTo>
                  <a:pt x="1068431" y="546100"/>
                </a:lnTo>
                <a:lnTo>
                  <a:pt x="1061760" y="558800"/>
                </a:lnTo>
                <a:lnTo>
                  <a:pt x="1052076" y="567279"/>
                </a:lnTo>
                <a:lnTo>
                  <a:pt x="1050754" y="571500"/>
                </a:lnTo>
                <a:lnTo>
                  <a:pt x="1051656" y="584200"/>
                </a:lnTo>
                <a:lnTo>
                  <a:pt x="1056661" y="596900"/>
                </a:lnTo>
                <a:lnTo>
                  <a:pt x="1064993" y="584200"/>
                </a:lnTo>
                <a:lnTo>
                  <a:pt x="1134729" y="584200"/>
                </a:lnTo>
                <a:lnTo>
                  <a:pt x="1119998" y="571500"/>
                </a:lnTo>
                <a:lnTo>
                  <a:pt x="1126667" y="571500"/>
                </a:lnTo>
                <a:lnTo>
                  <a:pt x="1134906" y="558800"/>
                </a:lnTo>
                <a:lnTo>
                  <a:pt x="1109180" y="558800"/>
                </a:lnTo>
                <a:lnTo>
                  <a:pt x="1099554" y="533400"/>
                </a:lnTo>
                <a:close/>
              </a:path>
              <a:path w="2585719" h="1346200">
                <a:moveTo>
                  <a:pt x="1065578" y="584200"/>
                </a:moveTo>
                <a:lnTo>
                  <a:pt x="1064993" y="584200"/>
                </a:lnTo>
                <a:lnTo>
                  <a:pt x="1063495" y="596900"/>
                </a:lnTo>
                <a:lnTo>
                  <a:pt x="1091694" y="596900"/>
                </a:lnTo>
                <a:lnTo>
                  <a:pt x="1065578" y="584200"/>
                </a:lnTo>
                <a:close/>
              </a:path>
              <a:path w="2585719" h="1346200">
                <a:moveTo>
                  <a:pt x="1068239" y="533400"/>
                </a:moveTo>
                <a:lnTo>
                  <a:pt x="984547" y="533400"/>
                </a:lnTo>
                <a:lnTo>
                  <a:pt x="976095" y="546100"/>
                </a:lnTo>
                <a:lnTo>
                  <a:pt x="1011134" y="546100"/>
                </a:lnTo>
                <a:lnTo>
                  <a:pt x="1025549" y="558800"/>
                </a:lnTo>
                <a:lnTo>
                  <a:pt x="1035779" y="558800"/>
                </a:lnTo>
                <a:lnTo>
                  <a:pt x="1034418" y="571500"/>
                </a:lnTo>
                <a:lnTo>
                  <a:pt x="1022791" y="571500"/>
                </a:lnTo>
                <a:lnTo>
                  <a:pt x="1023947" y="584200"/>
                </a:lnTo>
                <a:lnTo>
                  <a:pt x="1047257" y="571500"/>
                </a:lnTo>
                <a:lnTo>
                  <a:pt x="1052076" y="567279"/>
                </a:lnTo>
                <a:lnTo>
                  <a:pt x="1054732" y="558800"/>
                </a:lnTo>
                <a:lnTo>
                  <a:pt x="1063298" y="546100"/>
                </a:lnTo>
                <a:lnTo>
                  <a:pt x="1068376" y="542507"/>
                </a:lnTo>
                <a:lnTo>
                  <a:pt x="1068239" y="533400"/>
                </a:lnTo>
                <a:close/>
              </a:path>
              <a:path w="2585719" h="1346200">
                <a:moveTo>
                  <a:pt x="1154976" y="571500"/>
                </a:moveTo>
                <a:lnTo>
                  <a:pt x="1141387" y="571500"/>
                </a:lnTo>
                <a:lnTo>
                  <a:pt x="1134729" y="584200"/>
                </a:lnTo>
                <a:lnTo>
                  <a:pt x="1164990" y="584200"/>
                </a:lnTo>
                <a:lnTo>
                  <a:pt x="1154976" y="571500"/>
                </a:lnTo>
                <a:close/>
              </a:path>
              <a:path w="2585719" h="1346200">
                <a:moveTo>
                  <a:pt x="988526" y="546597"/>
                </a:moveTo>
                <a:lnTo>
                  <a:pt x="984984" y="551719"/>
                </a:lnTo>
                <a:lnTo>
                  <a:pt x="994210" y="558800"/>
                </a:lnTo>
                <a:lnTo>
                  <a:pt x="997037" y="571500"/>
                </a:lnTo>
                <a:lnTo>
                  <a:pt x="1003424" y="558800"/>
                </a:lnTo>
                <a:lnTo>
                  <a:pt x="1004797" y="558800"/>
                </a:lnTo>
                <a:lnTo>
                  <a:pt x="988526" y="546597"/>
                </a:lnTo>
                <a:close/>
              </a:path>
              <a:path w="2585719" h="1346200">
                <a:moveTo>
                  <a:pt x="1035779" y="558800"/>
                </a:moveTo>
                <a:lnTo>
                  <a:pt x="1019654" y="558800"/>
                </a:lnTo>
                <a:lnTo>
                  <a:pt x="1007559" y="571500"/>
                </a:lnTo>
                <a:lnTo>
                  <a:pt x="1034418" y="571500"/>
                </a:lnTo>
                <a:lnTo>
                  <a:pt x="1035779" y="558800"/>
                </a:lnTo>
                <a:close/>
              </a:path>
              <a:path w="2585719" h="1346200">
                <a:moveTo>
                  <a:pt x="1068376" y="542507"/>
                </a:moveTo>
                <a:lnTo>
                  <a:pt x="1063298" y="546100"/>
                </a:lnTo>
                <a:lnTo>
                  <a:pt x="1054732" y="558800"/>
                </a:lnTo>
                <a:lnTo>
                  <a:pt x="1052076" y="567279"/>
                </a:lnTo>
                <a:lnTo>
                  <a:pt x="1061760" y="558800"/>
                </a:lnTo>
                <a:lnTo>
                  <a:pt x="1068431" y="546100"/>
                </a:lnTo>
                <a:lnTo>
                  <a:pt x="1068376" y="542507"/>
                </a:lnTo>
                <a:close/>
              </a:path>
              <a:path w="2585719" h="1346200">
                <a:moveTo>
                  <a:pt x="977661" y="546100"/>
                </a:moveTo>
                <a:lnTo>
                  <a:pt x="969198" y="546100"/>
                </a:lnTo>
                <a:lnTo>
                  <a:pt x="980089" y="558800"/>
                </a:lnTo>
                <a:lnTo>
                  <a:pt x="984984" y="551719"/>
                </a:lnTo>
                <a:lnTo>
                  <a:pt x="977661" y="546100"/>
                </a:lnTo>
                <a:close/>
              </a:path>
              <a:path w="2585719" h="1346200">
                <a:moveTo>
                  <a:pt x="988870" y="546100"/>
                </a:moveTo>
                <a:lnTo>
                  <a:pt x="987862" y="546100"/>
                </a:lnTo>
                <a:lnTo>
                  <a:pt x="988526" y="546597"/>
                </a:lnTo>
                <a:lnTo>
                  <a:pt x="988870" y="546100"/>
                </a:lnTo>
                <a:close/>
              </a:path>
              <a:path w="2585719" h="1346200">
                <a:moveTo>
                  <a:pt x="946672" y="533400"/>
                </a:moveTo>
                <a:lnTo>
                  <a:pt x="939192" y="533400"/>
                </a:lnTo>
                <a:lnTo>
                  <a:pt x="945337" y="546100"/>
                </a:lnTo>
                <a:lnTo>
                  <a:pt x="952150" y="546100"/>
                </a:lnTo>
                <a:lnTo>
                  <a:pt x="946672" y="533400"/>
                </a:lnTo>
                <a:close/>
              </a:path>
              <a:path w="2585719" h="1346200">
                <a:moveTo>
                  <a:pt x="968027" y="545008"/>
                </a:moveTo>
                <a:lnTo>
                  <a:pt x="967290" y="546100"/>
                </a:lnTo>
                <a:lnTo>
                  <a:pt x="969198" y="546100"/>
                </a:lnTo>
                <a:lnTo>
                  <a:pt x="968027" y="545008"/>
                </a:lnTo>
                <a:close/>
              </a:path>
              <a:path w="2585719" h="1346200">
                <a:moveTo>
                  <a:pt x="1070153" y="520700"/>
                </a:moveTo>
                <a:lnTo>
                  <a:pt x="938610" y="520700"/>
                </a:lnTo>
                <a:lnTo>
                  <a:pt x="955577" y="533400"/>
                </a:lnTo>
                <a:lnTo>
                  <a:pt x="968027" y="545008"/>
                </a:lnTo>
                <a:lnTo>
                  <a:pt x="975860" y="533400"/>
                </a:lnTo>
                <a:lnTo>
                  <a:pt x="1068239" y="533400"/>
                </a:lnTo>
                <a:lnTo>
                  <a:pt x="1070153" y="520700"/>
                </a:lnTo>
                <a:close/>
              </a:path>
              <a:path w="2585719" h="1346200">
                <a:moveTo>
                  <a:pt x="912753" y="508000"/>
                </a:moveTo>
                <a:lnTo>
                  <a:pt x="901505" y="508000"/>
                </a:lnTo>
                <a:lnTo>
                  <a:pt x="908035" y="520700"/>
                </a:lnTo>
                <a:lnTo>
                  <a:pt x="912753" y="508000"/>
                </a:lnTo>
                <a:close/>
              </a:path>
              <a:path w="2585719" h="1346200">
                <a:moveTo>
                  <a:pt x="1039664" y="508000"/>
                </a:moveTo>
                <a:lnTo>
                  <a:pt x="927720" y="508000"/>
                </a:lnTo>
                <a:lnTo>
                  <a:pt x="940488" y="520700"/>
                </a:lnTo>
                <a:lnTo>
                  <a:pt x="1029602" y="520700"/>
                </a:lnTo>
                <a:lnTo>
                  <a:pt x="1039664" y="508000"/>
                </a:lnTo>
                <a:close/>
              </a:path>
              <a:path w="2585719" h="1346200">
                <a:moveTo>
                  <a:pt x="886635" y="495300"/>
                </a:moveTo>
                <a:lnTo>
                  <a:pt x="877879" y="495300"/>
                </a:lnTo>
                <a:lnTo>
                  <a:pt x="888318" y="508000"/>
                </a:lnTo>
                <a:lnTo>
                  <a:pt x="886635" y="495300"/>
                </a:lnTo>
                <a:close/>
              </a:path>
              <a:path w="2585719" h="1346200">
                <a:moveTo>
                  <a:pt x="1009745" y="495300"/>
                </a:moveTo>
                <a:lnTo>
                  <a:pt x="892917" y="495300"/>
                </a:lnTo>
                <a:lnTo>
                  <a:pt x="895736" y="508000"/>
                </a:lnTo>
                <a:lnTo>
                  <a:pt x="1005414" y="508000"/>
                </a:lnTo>
                <a:lnTo>
                  <a:pt x="1009745" y="495300"/>
                </a:lnTo>
                <a:close/>
              </a:path>
              <a:path w="2585719" h="1346200">
                <a:moveTo>
                  <a:pt x="1012079" y="495300"/>
                </a:moveTo>
                <a:lnTo>
                  <a:pt x="1005414" y="508000"/>
                </a:lnTo>
                <a:lnTo>
                  <a:pt x="1028659" y="508000"/>
                </a:lnTo>
                <a:lnTo>
                  <a:pt x="1012079" y="495300"/>
                </a:lnTo>
                <a:close/>
              </a:path>
              <a:path w="2585719" h="1346200">
                <a:moveTo>
                  <a:pt x="856281" y="469900"/>
                </a:moveTo>
                <a:lnTo>
                  <a:pt x="833482" y="469900"/>
                </a:lnTo>
                <a:lnTo>
                  <a:pt x="835424" y="482600"/>
                </a:lnTo>
                <a:lnTo>
                  <a:pt x="850589" y="495300"/>
                </a:lnTo>
                <a:lnTo>
                  <a:pt x="859240" y="495300"/>
                </a:lnTo>
                <a:lnTo>
                  <a:pt x="856281" y="469900"/>
                </a:lnTo>
                <a:close/>
              </a:path>
              <a:path w="2585719" h="1346200">
                <a:moveTo>
                  <a:pt x="962588" y="469900"/>
                </a:moveTo>
                <a:lnTo>
                  <a:pt x="863442" y="469900"/>
                </a:lnTo>
                <a:lnTo>
                  <a:pt x="868502" y="482600"/>
                </a:lnTo>
                <a:lnTo>
                  <a:pt x="859240" y="495300"/>
                </a:lnTo>
                <a:lnTo>
                  <a:pt x="981580" y="495300"/>
                </a:lnTo>
                <a:lnTo>
                  <a:pt x="979647" y="482600"/>
                </a:lnTo>
                <a:lnTo>
                  <a:pt x="962588" y="469900"/>
                </a:lnTo>
                <a:close/>
              </a:path>
              <a:path w="2585719" h="1346200">
                <a:moveTo>
                  <a:pt x="799504" y="457200"/>
                </a:moveTo>
                <a:lnTo>
                  <a:pt x="795891" y="457200"/>
                </a:lnTo>
                <a:lnTo>
                  <a:pt x="799533" y="469900"/>
                </a:lnTo>
                <a:lnTo>
                  <a:pt x="799504" y="457200"/>
                </a:lnTo>
                <a:close/>
              </a:path>
              <a:path w="2585719" h="1346200">
                <a:moveTo>
                  <a:pt x="809276" y="431800"/>
                </a:moveTo>
                <a:lnTo>
                  <a:pt x="770303" y="431800"/>
                </a:lnTo>
                <a:lnTo>
                  <a:pt x="774703" y="444500"/>
                </a:lnTo>
                <a:lnTo>
                  <a:pt x="774382" y="445771"/>
                </a:lnTo>
                <a:lnTo>
                  <a:pt x="785983" y="457200"/>
                </a:lnTo>
                <a:lnTo>
                  <a:pt x="814111" y="457200"/>
                </a:lnTo>
                <a:lnTo>
                  <a:pt x="822969" y="469900"/>
                </a:lnTo>
                <a:lnTo>
                  <a:pt x="897212" y="469900"/>
                </a:lnTo>
                <a:lnTo>
                  <a:pt x="891910" y="457200"/>
                </a:lnTo>
                <a:lnTo>
                  <a:pt x="893339" y="444500"/>
                </a:lnTo>
                <a:lnTo>
                  <a:pt x="801035" y="444500"/>
                </a:lnTo>
                <a:lnTo>
                  <a:pt x="809276" y="431800"/>
                </a:lnTo>
                <a:close/>
              </a:path>
              <a:path w="2585719" h="1346200">
                <a:moveTo>
                  <a:pt x="908326" y="444500"/>
                </a:moveTo>
                <a:lnTo>
                  <a:pt x="902485" y="444500"/>
                </a:lnTo>
                <a:lnTo>
                  <a:pt x="911317" y="457200"/>
                </a:lnTo>
                <a:lnTo>
                  <a:pt x="911804" y="469900"/>
                </a:lnTo>
                <a:lnTo>
                  <a:pt x="949814" y="469900"/>
                </a:lnTo>
                <a:lnTo>
                  <a:pt x="941620" y="457200"/>
                </a:lnTo>
                <a:lnTo>
                  <a:pt x="921045" y="457200"/>
                </a:lnTo>
                <a:lnTo>
                  <a:pt x="908326" y="444500"/>
                </a:lnTo>
                <a:close/>
              </a:path>
              <a:path w="2585719" h="1346200">
                <a:moveTo>
                  <a:pt x="773091" y="444500"/>
                </a:moveTo>
                <a:lnTo>
                  <a:pt x="765500" y="444500"/>
                </a:lnTo>
                <a:lnTo>
                  <a:pt x="771494" y="457200"/>
                </a:lnTo>
                <a:lnTo>
                  <a:pt x="774382" y="445771"/>
                </a:lnTo>
                <a:lnTo>
                  <a:pt x="773091" y="444500"/>
                </a:lnTo>
                <a:close/>
              </a:path>
              <a:path w="2585719" h="1346200">
                <a:moveTo>
                  <a:pt x="745850" y="419100"/>
                </a:moveTo>
                <a:lnTo>
                  <a:pt x="740774" y="419100"/>
                </a:lnTo>
                <a:lnTo>
                  <a:pt x="731630" y="427462"/>
                </a:lnTo>
                <a:lnTo>
                  <a:pt x="738380" y="431800"/>
                </a:lnTo>
                <a:lnTo>
                  <a:pt x="755199" y="444500"/>
                </a:lnTo>
                <a:lnTo>
                  <a:pt x="748773" y="431800"/>
                </a:lnTo>
                <a:lnTo>
                  <a:pt x="744584" y="431800"/>
                </a:lnTo>
                <a:lnTo>
                  <a:pt x="745850" y="419100"/>
                </a:lnTo>
                <a:close/>
              </a:path>
              <a:path w="2585719" h="1346200">
                <a:moveTo>
                  <a:pt x="768255" y="431800"/>
                </a:moveTo>
                <a:lnTo>
                  <a:pt x="756711" y="431800"/>
                </a:lnTo>
                <a:lnTo>
                  <a:pt x="767725" y="444500"/>
                </a:lnTo>
                <a:lnTo>
                  <a:pt x="768255" y="431800"/>
                </a:lnTo>
                <a:close/>
              </a:path>
              <a:path w="2585719" h="1346200">
                <a:moveTo>
                  <a:pt x="845249" y="406400"/>
                </a:moveTo>
                <a:lnTo>
                  <a:pt x="839555" y="406400"/>
                </a:lnTo>
                <a:lnTo>
                  <a:pt x="851052" y="431800"/>
                </a:lnTo>
                <a:lnTo>
                  <a:pt x="809276" y="431800"/>
                </a:lnTo>
                <a:lnTo>
                  <a:pt x="807200" y="444500"/>
                </a:lnTo>
                <a:lnTo>
                  <a:pt x="886085" y="444500"/>
                </a:lnTo>
                <a:lnTo>
                  <a:pt x="885550" y="431800"/>
                </a:lnTo>
                <a:lnTo>
                  <a:pt x="871282" y="419100"/>
                </a:lnTo>
                <a:lnTo>
                  <a:pt x="855340" y="419100"/>
                </a:lnTo>
                <a:lnTo>
                  <a:pt x="845249" y="406400"/>
                </a:lnTo>
                <a:close/>
              </a:path>
              <a:path w="2585719" h="1346200">
                <a:moveTo>
                  <a:pt x="726508" y="424171"/>
                </a:moveTo>
                <a:lnTo>
                  <a:pt x="726888" y="431800"/>
                </a:lnTo>
                <a:lnTo>
                  <a:pt x="731630" y="427462"/>
                </a:lnTo>
                <a:lnTo>
                  <a:pt x="726508" y="424171"/>
                </a:lnTo>
                <a:close/>
              </a:path>
              <a:path w="2585719" h="1346200">
                <a:moveTo>
                  <a:pt x="839099" y="419100"/>
                </a:moveTo>
                <a:lnTo>
                  <a:pt x="748383" y="419100"/>
                </a:lnTo>
                <a:lnTo>
                  <a:pt x="744584" y="431800"/>
                </a:lnTo>
                <a:lnTo>
                  <a:pt x="848364" y="431800"/>
                </a:lnTo>
                <a:lnTo>
                  <a:pt x="839099" y="419100"/>
                </a:lnTo>
                <a:close/>
              </a:path>
              <a:path w="2585719" h="1346200">
                <a:moveTo>
                  <a:pt x="726255" y="419100"/>
                </a:moveTo>
                <a:lnTo>
                  <a:pt x="718616" y="419100"/>
                </a:lnTo>
                <a:lnTo>
                  <a:pt x="726508" y="424171"/>
                </a:lnTo>
                <a:lnTo>
                  <a:pt x="726255" y="419100"/>
                </a:lnTo>
                <a:close/>
              </a:path>
              <a:path w="2585719" h="1346200">
                <a:moveTo>
                  <a:pt x="706699" y="406400"/>
                </a:moveTo>
                <a:lnTo>
                  <a:pt x="701994" y="419100"/>
                </a:lnTo>
                <a:lnTo>
                  <a:pt x="705947" y="419100"/>
                </a:lnTo>
                <a:lnTo>
                  <a:pt x="706699" y="406400"/>
                </a:lnTo>
                <a:close/>
              </a:path>
              <a:path w="2585719" h="1346200">
                <a:moveTo>
                  <a:pt x="821463" y="393700"/>
                </a:moveTo>
                <a:lnTo>
                  <a:pt x="707583" y="393700"/>
                </a:lnTo>
                <a:lnTo>
                  <a:pt x="728234" y="406400"/>
                </a:lnTo>
                <a:lnTo>
                  <a:pt x="736917" y="419100"/>
                </a:lnTo>
                <a:lnTo>
                  <a:pt x="828587" y="419100"/>
                </a:lnTo>
                <a:lnTo>
                  <a:pt x="821990" y="406400"/>
                </a:lnTo>
                <a:lnTo>
                  <a:pt x="831911" y="406400"/>
                </a:lnTo>
                <a:lnTo>
                  <a:pt x="821463" y="393700"/>
                </a:lnTo>
                <a:close/>
              </a:path>
              <a:path w="2585719" h="1346200">
                <a:moveTo>
                  <a:pt x="676414" y="395849"/>
                </a:moveTo>
                <a:lnTo>
                  <a:pt x="673173" y="406400"/>
                </a:lnTo>
                <a:lnTo>
                  <a:pt x="679259" y="406400"/>
                </a:lnTo>
                <a:lnTo>
                  <a:pt x="677666" y="397137"/>
                </a:lnTo>
                <a:lnTo>
                  <a:pt x="676414" y="395849"/>
                </a:lnTo>
                <a:close/>
              </a:path>
              <a:path w="2585719" h="1346200">
                <a:moveTo>
                  <a:pt x="692391" y="393700"/>
                </a:moveTo>
                <a:lnTo>
                  <a:pt x="677075" y="393700"/>
                </a:lnTo>
                <a:lnTo>
                  <a:pt x="677666" y="397137"/>
                </a:lnTo>
                <a:lnTo>
                  <a:pt x="686669" y="406400"/>
                </a:lnTo>
                <a:lnTo>
                  <a:pt x="700083" y="406400"/>
                </a:lnTo>
                <a:lnTo>
                  <a:pt x="692391" y="393700"/>
                </a:lnTo>
                <a:close/>
              </a:path>
              <a:path w="2585719" h="1346200">
                <a:moveTo>
                  <a:pt x="771916" y="381000"/>
                </a:moveTo>
                <a:lnTo>
                  <a:pt x="675651" y="381000"/>
                </a:lnTo>
                <a:lnTo>
                  <a:pt x="674325" y="393700"/>
                </a:lnTo>
                <a:lnTo>
                  <a:pt x="676414" y="395849"/>
                </a:lnTo>
                <a:lnTo>
                  <a:pt x="677075" y="393700"/>
                </a:lnTo>
                <a:lnTo>
                  <a:pt x="776834" y="393700"/>
                </a:lnTo>
                <a:lnTo>
                  <a:pt x="771916" y="381000"/>
                </a:lnTo>
                <a:close/>
              </a:path>
              <a:path w="2585719" h="1346200">
                <a:moveTo>
                  <a:pt x="675722" y="368300"/>
                </a:moveTo>
                <a:lnTo>
                  <a:pt x="645908" y="368300"/>
                </a:lnTo>
                <a:lnTo>
                  <a:pt x="650621" y="381000"/>
                </a:lnTo>
                <a:lnTo>
                  <a:pt x="651585" y="393700"/>
                </a:lnTo>
                <a:lnTo>
                  <a:pt x="658409" y="381000"/>
                </a:lnTo>
                <a:lnTo>
                  <a:pt x="679403" y="381000"/>
                </a:lnTo>
                <a:lnTo>
                  <a:pt x="675722" y="368300"/>
                </a:lnTo>
                <a:close/>
              </a:path>
              <a:path w="2585719" h="1346200">
                <a:moveTo>
                  <a:pt x="791418" y="381000"/>
                </a:moveTo>
                <a:lnTo>
                  <a:pt x="775578" y="381000"/>
                </a:lnTo>
                <a:lnTo>
                  <a:pt x="779868" y="393700"/>
                </a:lnTo>
                <a:lnTo>
                  <a:pt x="806048" y="393700"/>
                </a:lnTo>
                <a:lnTo>
                  <a:pt x="791418" y="381000"/>
                </a:lnTo>
                <a:close/>
              </a:path>
              <a:path w="2585719" h="1346200">
                <a:moveTo>
                  <a:pt x="736562" y="355600"/>
                </a:moveTo>
                <a:lnTo>
                  <a:pt x="620373" y="355600"/>
                </a:lnTo>
                <a:lnTo>
                  <a:pt x="618695" y="368300"/>
                </a:lnTo>
                <a:lnTo>
                  <a:pt x="699245" y="368300"/>
                </a:lnTo>
                <a:lnTo>
                  <a:pt x="694010" y="381000"/>
                </a:lnTo>
                <a:lnTo>
                  <a:pt x="771709" y="381000"/>
                </a:lnTo>
                <a:lnTo>
                  <a:pt x="758052" y="368300"/>
                </a:lnTo>
                <a:lnTo>
                  <a:pt x="736562" y="355600"/>
                </a:lnTo>
                <a:close/>
              </a:path>
              <a:path w="2585719" h="1346200">
                <a:moveTo>
                  <a:pt x="689821" y="330200"/>
                </a:moveTo>
                <a:lnTo>
                  <a:pt x="588697" y="330200"/>
                </a:lnTo>
                <a:lnTo>
                  <a:pt x="586910" y="331673"/>
                </a:lnTo>
                <a:lnTo>
                  <a:pt x="585942" y="342900"/>
                </a:lnTo>
                <a:lnTo>
                  <a:pt x="590767" y="368300"/>
                </a:lnTo>
                <a:lnTo>
                  <a:pt x="598829" y="368300"/>
                </a:lnTo>
                <a:lnTo>
                  <a:pt x="598725" y="355600"/>
                </a:lnTo>
                <a:lnTo>
                  <a:pt x="724892" y="355600"/>
                </a:lnTo>
                <a:lnTo>
                  <a:pt x="715501" y="342900"/>
                </a:lnTo>
                <a:lnTo>
                  <a:pt x="694265" y="342900"/>
                </a:lnTo>
                <a:lnTo>
                  <a:pt x="689821" y="330200"/>
                </a:lnTo>
                <a:close/>
              </a:path>
              <a:path w="2585719" h="1346200">
                <a:moveTo>
                  <a:pt x="615897" y="355600"/>
                </a:moveTo>
                <a:lnTo>
                  <a:pt x="606879" y="355600"/>
                </a:lnTo>
                <a:lnTo>
                  <a:pt x="618058" y="368300"/>
                </a:lnTo>
                <a:lnTo>
                  <a:pt x="618695" y="368300"/>
                </a:lnTo>
                <a:lnTo>
                  <a:pt x="615897" y="355600"/>
                </a:lnTo>
                <a:close/>
              </a:path>
              <a:path w="2585719" h="1346200">
                <a:moveTo>
                  <a:pt x="593138" y="317500"/>
                </a:moveTo>
                <a:lnTo>
                  <a:pt x="547326" y="317500"/>
                </a:lnTo>
                <a:lnTo>
                  <a:pt x="560995" y="330200"/>
                </a:lnTo>
                <a:lnTo>
                  <a:pt x="571396" y="330200"/>
                </a:lnTo>
                <a:lnTo>
                  <a:pt x="563171" y="342900"/>
                </a:lnTo>
                <a:lnTo>
                  <a:pt x="573294" y="342900"/>
                </a:lnTo>
                <a:lnTo>
                  <a:pt x="586910" y="331673"/>
                </a:lnTo>
                <a:lnTo>
                  <a:pt x="587037" y="330200"/>
                </a:lnTo>
                <a:lnTo>
                  <a:pt x="593138" y="317500"/>
                </a:lnTo>
                <a:close/>
              </a:path>
              <a:path w="2585719" h="1346200">
                <a:moveTo>
                  <a:pt x="587220" y="282276"/>
                </a:moveTo>
                <a:lnTo>
                  <a:pt x="582338" y="292100"/>
                </a:lnTo>
                <a:lnTo>
                  <a:pt x="494936" y="292100"/>
                </a:lnTo>
                <a:lnTo>
                  <a:pt x="513942" y="304800"/>
                </a:lnTo>
                <a:lnTo>
                  <a:pt x="527492" y="304800"/>
                </a:lnTo>
                <a:lnTo>
                  <a:pt x="532130" y="317500"/>
                </a:lnTo>
                <a:lnTo>
                  <a:pt x="593138" y="317500"/>
                </a:lnTo>
                <a:lnTo>
                  <a:pt x="587037" y="330200"/>
                </a:lnTo>
                <a:lnTo>
                  <a:pt x="586910" y="331673"/>
                </a:lnTo>
                <a:lnTo>
                  <a:pt x="588697" y="330200"/>
                </a:lnTo>
                <a:lnTo>
                  <a:pt x="596316" y="330200"/>
                </a:lnTo>
                <a:lnTo>
                  <a:pt x="593944" y="317500"/>
                </a:lnTo>
                <a:lnTo>
                  <a:pt x="605060" y="304800"/>
                </a:lnTo>
                <a:lnTo>
                  <a:pt x="608008" y="292100"/>
                </a:lnTo>
                <a:lnTo>
                  <a:pt x="587220" y="282276"/>
                </a:lnTo>
                <a:close/>
              </a:path>
              <a:path w="2585719" h="1346200">
                <a:moveTo>
                  <a:pt x="521018" y="304800"/>
                </a:moveTo>
                <a:lnTo>
                  <a:pt x="502497" y="304800"/>
                </a:lnTo>
                <a:lnTo>
                  <a:pt x="519059" y="330200"/>
                </a:lnTo>
                <a:lnTo>
                  <a:pt x="526227" y="330200"/>
                </a:lnTo>
                <a:lnTo>
                  <a:pt x="529959" y="317500"/>
                </a:lnTo>
                <a:lnTo>
                  <a:pt x="520100" y="317500"/>
                </a:lnTo>
                <a:lnTo>
                  <a:pt x="521018" y="304800"/>
                </a:lnTo>
                <a:close/>
              </a:path>
              <a:path w="2585719" h="1346200">
                <a:moveTo>
                  <a:pt x="536896" y="317500"/>
                </a:moveTo>
                <a:lnTo>
                  <a:pt x="529959" y="317500"/>
                </a:lnTo>
                <a:lnTo>
                  <a:pt x="536214" y="330200"/>
                </a:lnTo>
                <a:lnTo>
                  <a:pt x="536896" y="317500"/>
                </a:lnTo>
                <a:close/>
              </a:path>
              <a:path w="2585719" h="1346200">
                <a:moveTo>
                  <a:pt x="665378" y="317500"/>
                </a:moveTo>
                <a:lnTo>
                  <a:pt x="593944" y="317500"/>
                </a:lnTo>
                <a:lnTo>
                  <a:pt x="596316" y="330200"/>
                </a:lnTo>
                <a:lnTo>
                  <a:pt x="672544" y="330200"/>
                </a:lnTo>
                <a:lnTo>
                  <a:pt x="665378" y="317500"/>
                </a:lnTo>
                <a:close/>
              </a:path>
              <a:path w="2585719" h="1346200">
                <a:moveTo>
                  <a:pt x="628400" y="292100"/>
                </a:moveTo>
                <a:lnTo>
                  <a:pt x="619352" y="292100"/>
                </a:lnTo>
                <a:lnTo>
                  <a:pt x="610540" y="304800"/>
                </a:lnTo>
                <a:lnTo>
                  <a:pt x="614117" y="317500"/>
                </a:lnTo>
                <a:lnTo>
                  <a:pt x="625530" y="317500"/>
                </a:lnTo>
                <a:lnTo>
                  <a:pt x="628400" y="292100"/>
                </a:lnTo>
                <a:close/>
              </a:path>
              <a:path w="2585719" h="1346200">
                <a:moveTo>
                  <a:pt x="645998" y="304800"/>
                </a:moveTo>
                <a:lnTo>
                  <a:pt x="643776" y="317500"/>
                </a:lnTo>
                <a:lnTo>
                  <a:pt x="650556" y="317500"/>
                </a:lnTo>
                <a:lnTo>
                  <a:pt x="645998" y="304800"/>
                </a:lnTo>
                <a:close/>
              </a:path>
              <a:path w="2585719" h="1346200">
                <a:moveTo>
                  <a:pt x="482021" y="292100"/>
                </a:moveTo>
                <a:lnTo>
                  <a:pt x="478867" y="292100"/>
                </a:lnTo>
                <a:lnTo>
                  <a:pt x="477786" y="304800"/>
                </a:lnTo>
                <a:lnTo>
                  <a:pt x="492131" y="304800"/>
                </a:lnTo>
                <a:lnTo>
                  <a:pt x="482021" y="292100"/>
                </a:lnTo>
                <a:close/>
              </a:path>
              <a:path w="2585719" h="1346200">
                <a:moveTo>
                  <a:pt x="443036" y="279400"/>
                </a:moveTo>
                <a:lnTo>
                  <a:pt x="435065" y="279400"/>
                </a:lnTo>
                <a:lnTo>
                  <a:pt x="446624" y="292100"/>
                </a:lnTo>
                <a:lnTo>
                  <a:pt x="443036" y="279400"/>
                </a:lnTo>
                <a:close/>
              </a:path>
              <a:path w="2585719" h="1346200">
                <a:moveTo>
                  <a:pt x="562927" y="266700"/>
                </a:moveTo>
                <a:lnTo>
                  <a:pt x="553805" y="266700"/>
                </a:lnTo>
                <a:lnTo>
                  <a:pt x="553744" y="269790"/>
                </a:lnTo>
                <a:lnTo>
                  <a:pt x="559415" y="279400"/>
                </a:lnTo>
                <a:lnTo>
                  <a:pt x="459630" y="279400"/>
                </a:lnTo>
                <a:lnTo>
                  <a:pt x="467590" y="292100"/>
                </a:lnTo>
                <a:lnTo>
                  <a:pt x="577518" y="292100"/>
                </a:lnTo>
                <a:lnTo>
                  <a:pt x="584379" y="280933"/>
                </a:lnTo>
                <a:lnTo>
                  <a:pt x="581134" y="279400"/>
                </a:lnTo>
                <a:lnTo>
                  <a:pt x="562927" y="266700"/>
                </a:lnTo>
                <a:close/>
              </a:path>
              <a:path w="2585719" h="1346200">
                <a:moveTo>
                  <a:pt x="588650" y="279400"/>
                </a:moveTo>
                <a:lnTo>
                  <a:pt x="585322" y="279400"/>
                </a:lnTo>
                <a:lnTo>
                  <a:pt x="584379" y="280933"/>
                </a:lnTo>
                <a:lnTo>
                  <a:pt x="587220" y="282276"/>
                </a:lnTo>
                <a:lnTo>
                  <a:pt x="588650" y="279400"/>
                </a:lnTo>
                <a:close/>
              </a:path>
              <a:path w="2585719" h="1346200">
                <a:moveTo>
                  <a:pt x="448677" y="266700"/>
                </a:moveTo>
                <a:lnTo>
                  <a:pt x="443656" y="279400"/>
                </a:lnTo>
                <a:lnTo>
                  <a:pt x="456466" y="279400"/>
                </a:lnTo>
                <a:lnTo>
                  <a:pt x="448677" y="266700"/>
                </a:lnTo>
                <a:close/>
              </a:path>
              <a:path w="2585719" h="1346200">
                <a:moveTo>
                  <a:pt x="452980" y="254000"/>
                </a:moveTo>
                <a:lnTo>
                  <a:pt x="446740" y="254000"/>
                </a:lnTo>
                <a:lnTo>
                  <a:pt x="452489" y="266700"/>
                </a:lnTo>
                <a:lnTo>
                  <a:pt x="470666" y="279400"/>
                </a:lnTo>
                <a:lnTo>
                  <a:pt x="481974" y="279400"/>
                </a:lnTo>
                <a:lnTo>
                  <a:pt x="483126" y="266700"/>
                </a:lnTo>
                <a:lnTo>
                  <a:pt x="461608" y="266700"/>
                </a:lnTo>
                <a:lnTo>
                  <a:pt x="452980" y="254000"/>
                </a:lnTo>
                <a:close/>
              </a:path>
              <a:path w="2585719" h="1346200">
                <a:moveTo>
                  <a:pt x="551920" y="266700"/>
                </a:moveTo>
                <a:lnTo>
                  <a:pt x="483126" y="266700"/>
                </a:lnTo>
                <a:lnTo>
                  <a:pt x="481974" y="279400"/>
                </a:lnTo>
                <a:lnTo>
                  <a:pt x="553554" y="279400"/>
                </a:lnTo>
                <a:lnTo>
                  <a:pt x="553744" y="269790"/>
                </a:lnTo>
                <a:lnTo>
                  <a:pt x="551920" y="266700"/>
                </a:lnTo>
                <a:close/>
              </a:path>
              <a:path w="2585719" h="1346200">
                <a:moveTo>
                  <a:pt x="553805" y="266700"/>
                </a:moveTo>
                <a:lnTo>
                  <a:pt x="551920" y="266700"/>
                </a:lnTo>
                <a:lnTo>
                  <a:pt x="553744" y="269790"/>
                </a:lnTo>
                <a:lnTo>
                  <a:pt x="553805" y="266700"/>
                </a:lnTo>
                <a:close/>
              </a:path>
              <a:path w="2585719" h="1346200">
                <a:moveTo>
                  <a:pt x="429084" y="265826"/>
                </a:moveTo>
                <a:lnTo>
                  <a:pt x="428480" y="266700"/>
                </a:lnTo>
                <a:lnTo>
                  <a:pt x="429031" y="266700"/>
                </a:lnTo>
                <a:lnTo>
                  <a:pt x="429084" y="265826"/>
                </a:lnTo>
                <a:close/>
              </a:path>
              <a:path w="2585719" h="1346200">
                <a:moveTo>
                  <a:pt x="468676" y="254000"/>
                </a:moveTo>
                <a:lnTo>
                  <a:pt x="471399" y="266700"/>
                </a:lnTo>
                <a:lnTo>
                  <a:pt x="469272" y="255485"/>
                </a:lnTo>
                <a:lnTo>
                  <a:pt x="468676" y="254000"/>
                </a:lnTo>
                <a:close/>
              </a:path>
              <a:path w="2585719" h="1346200">
                <a:moveTo>
                  <a:pt x="530795" y="254000"/>
                </a:moveTo>
                <a:lnTo>
                  <a:pt x="468990" y="254000"/>
                </a:lnTo>
                <a:lnTo>
                  <a:pt x="469272" y="255485"/>
                </a:lnTo>
                <a:lnTo>
                  <a:pt x="473771" y="266700"/>
                </a:lnTo>
                <a:lnTo>
                  <a:pt x="533596" y="266700"/>
                </a:lnTo>
                <a:lnTo>
                  <a:pt x="530795" y="254000"/>
                </a:lnTo>
                <a:close/>
              </a:path>
              <a:path w="2585719" h="1346200">
                <a:moveTo>
                  <a:pt x="542732" y="254000"/>
                </a:moveTo>
                <a:lnTo>
                  <a:pt x="533596" y="266700"/>
                </a:lnTo>
                <a:lnTo>
                  <a:pt x="551318" y="266700"/>
                </a:lnTo>
                <a:lnTo>
                  <a:pt x="542732" y="254000"/>
                </a:lnTo>
                <a:close/>
              </a:path>
              <a:path w="2585719" h="1346200">
                <a:moveTo>
                  <a:pt x="437264" y="254000"/>
                </a:moveTo>
                <a:lnTo>
                  <a:pt x="429798" y="254000"/>
                </a:lnTo>
                <a:lnTo>
                  <a:pt x="429084" y="265826"/>
                </a:lnTo>
                <a:lnTo>
                  <a:pt x="437264" y="254000"/>
                </a:lnTo>
                <a:close/>
              </a:path>
              <a:path w="2585719" h="1346200">
                <a:moveTo>
                  <a:pt x="502936" y="228600"/>
                </a:moveTo>
                <a:lnTo>
                  <a:pt x="486163" y="228600"/>
                </a:lnTo>
                <a:lnTo>
                  <a:pt x="480785" y="241300"/>
                </a:lnTo>
                <a:lnTo>
                  <a:pt x="383967" y="241300"/>
                </a:lnTo>
                <a:lnTo>
                  <a:pt x="389798" y="254000"/>
                </a:lnTo>
                <a:lnTo>
                  <a:pt x="512726" y="254000"/>
                </a:lnTo>
                <a:lnTo>
                  <a:pt x="509225" y="241300"/>
                </a:lnTo>
                <a:lnTo>
                  <a:pt x="502936" y="228600"/>
                </a:lnTo>
                <a:close/>
              </a:path>
              <a:path w="2585719" h="1346200">
                <a:moveTo>
                  <a:pt x="526999" y="241300"/>
                </a:moveTo>
                <a:lnTo>
                  <a:pt x="521135" y="241300"/>
                </a:lnTo>
                <a:lnTo>
                  <a:pt x="512726" y="254000"/>
                </a:lnTo>
                <a:lnTo>
                  <a:pt x="529407" y="254000"/>
                </a:lnTo>
                <a:lnTo>
                  <a:pt x="526999" y="241300"/>
                </a:lnTo>
                <a:close/>
              </a:path>
              <a:path w="2585719" h="1346200">
                <a:moveTo>
                  <a:pt x="379779" y="215900"/>
                </a:moveTo>
                <a:lnTo>
                  <a:pt x="371716" y="215900"/>
                </a:lnTo>
                <a:lnTo>
                  <a:pt x="370631" y="217378"/>
                </a:lnTo>
                <a:lnTo>
                  <a:pt x="371142" y="228600"/>
                </a:lnTo>
                <a:lnTo>
                  <a:pt x="364740" y="241300"/>
                </a:lnTo>
                <a:lnTo>
                  <a:pt x="472825" y="241300"/>
                </a:lnTo>
                <a:lnTo>
                  <a:pt x="465121" y="228600"/>
                </a:lnTo>
                <a:lnTo>
                  <a:pt x="375773" y="228600"/>
                </a:lnTo>
                <a:lnTo>
                  <a:pt x="379779" y="215900"/>
                </a:lnTo>
                <a:close/>
              </a:path>
              <a:path w="2585719" h="1346200">
                <a:moveTo>
                  <a:pt x="344060" y="215900"/>
                </a:moveTo>
                <a:lnTo>
                  <a:pt x="333602" y="215900"/>
                </a:lnTo>
                <a:lnTo>
                  <a:pt x="339704" y="228600"/>
                </a:lnTo>
                <a:lnTo>
                  <a:pt x="351926" y="228600"/>
                </a:lnTo>
                <a:lnTo>
                  <a:pt x="344060" y="215900"/>
                </a:lnTo>
                <a:close/>
              </a:path>
              <a:path w="2585719" h="1346200">
                <a:moveTo>
                  <a:pt x="360309" y="215900"/>
                </a:moveTo>
                <a:lnTo>
                  <a:pt x="351121" y="215900"/>
                </a:lnTo>
                <a:lnTo>
                  <a:pt x="356010" y="228600"/>
                </a:lnTo>
                <a:lnTo>
                  <a:pt x="360309" y="215900"/>
                </a:lnTo>
                <a:close/>
              </a:path>
              <a:path w="2585719" h="1346200">
                <a:moveTo>
                  <a:pt x="370564" y="215900"/>
                </a:moveTo>
                <a:lnTo>
                  <a:pt x="361978" y="215900"/>
                </a:lnTo>
                <a:lnTo>
                  <a:pt x="362397" y="228600"/>
                </a:lnTo>
                <a:lnTo>
                  <a:pt x="370631" y="217378"/>
                </a:lnTo>
                <a:lnTo>
                  <a:pt x="370564" y="215900"/>
                </a:lnTo>
                <a:close/>
              </a:path>
              <a:path w="2585719" h="1346200">
                <a:moveTo>
                  <a:pt x="423809" y="190500"/>
                </a:moveTo>
                <a:lnTo>
                  <a:pt x="414123" y="190500"/>
                </a:lnTo>
                <a:lnTo>
                  <a:pt x="410247" y="203200"/>
                </a:lnTo>
                <a:lnTo>
                  <a:pt x="308401" y="203200"/>
                </a:lnTo>
                <a:lnTo>
                  <a:pt x="314021" y="215900"/>
                </a:lnTo>
                <a:lnTo>
                  <a:pt x="384490" y="215900"/>
                </a:lnTo>
                <a:lnTo>
                  <a:pt x="380250" y="228600"/>
                </a:lnTo>
                <a:lnTo>
                  <a:pt x="465121" y="228600"/>
                </a:lnTo>
                <a:lnTo>
                  <a:pt x="460509" y="215900"/>
                </a:lnTo>
                <a:lnTo>
                  <a:pt x="440951" y="203200"/>
                </a:lnTo>
                <a:lnTo>
                  <a:pt x="423809" y="190500"/>
                </a:lnTo>
                <a:close/>
              </a:path>
              <a:path w="2585719" h="1346200">
                <a:moveTo>
                  <a:pt x="400157" y="190500"/>
                </a:moveTo>
                <a:lnTo>
                  <a:pt x="310355" y="190500"/>
                </a:lnTo>
                <a:lnTo>
                  <a:pt x="308563" y="203200"/>
                </a:lnTo>
                <a:lnTo>
                  <a:pt x="410247" y="203200"/>
                </a:lnTo>
                <a:lnTo>
                  <a:pt x="400157" y="190500"/>
                </a:lnTo>
                <a:close/>
              </a:path>
              <a:path w="2585719" h="1346200">
                <a:moveTo>
                  <a:pt x="377496" y="165100"/>
                </a:moveTo>
                <a:lnTo>
                  <a:pt x="254345" y="165100"/>
                </a:lnTo>
                <a:lnTo>
                  <a:pt x="265659" y="177800"/>
                </a:lnTo>
                <a:lnTo>
                  <a:pt x="271024" y="190500"/>
                </a:lnTo>
                <a:lnTo>
                  <a:pt x="401663" y="190500"/>
                </a:lnTo>
                <a:lnTo>
                  <a:pt x="377496" y="165100"/>
                </a:lnTo>
                <a:close/>
              </a:path>
              <a:path w="2585719" h="1346200">
                <a:moveTo>
                  <a:pt x="248683" y="152400"/>
                </a:moveTo>
                <a:lnTo>
                  <a:pt x="232844" y="152400"/>
                </a:lnTo>
                <a:lnTo>
                  <a:pt x="223658" y="165100"/>
                </a:lnTo>
                <a:lnTo>
                  <a:pt x="229898" y="177800"/>
                </a:lnTo>
                <a:lnTo>
                  <a:pt x="247953" y="177800"/>
                </a:lnTo>
                <a:lnTo>
                  <a:pt x="245123" y="165100"/>
                </a:lnTo>
                <a:lnTo>
                  <a:pt x="249207" y="165100"/>
                </a:lnTo>
                <a:lnTo>
                  <a:pt x="248683" y="152400"/>
                </a:lnTo>
                <a:close/>
              </a:path>
              <a:path w="2585719" h="1346200">
                <a:moveTo>
                  <a:pt x="333424" y="152400"/>
                </a:moveTo>
                <a:lnTo>
                  <a:pt x="248683" y="152400"/>
                </a:lnTo>
                <a:lnTo>
                  <a:pt x="249207" y="165100"/>
                </a:lnTo>
                <a:lnTo>
                  <a:pt x="341246" y="165100"/>
                </a:lnTo>
                <a:lnTo>
                  <a:pt x="333424" y="152400"/>
                </a:lnTo>
                <a:close/>
              </a:path>
              <a:path w="2585719" h="1346200">
                <a:moveTo>
                  <a:pt x="368252" y="152400"/>
                </a:moveTo>
                <a:lnTo>
                  <a:pt x="365263" y="152400"/>
                </a:lnTo>
                <a:lnTo>
                  <a:pt x="364453" y="165100"/>
                </a:lnTo>
                <a:lnTo>
                  <a:pt x="369622" y="165100"/>
                </a:lnTo>
                <a:lnTo>
                  <a:pt x="368252" y="152400"/>
                </a:lnTo>
                <a:close/>
              </a:path>
              <a:path w="2585719" h="1346200">
                <a:moveTo>
                  <a:pt x="213570" y="127000"/>
                </a:moveTo>
                <a:lnTo>
                  <a:pt x="179287" y="127000"/>
                </a:lnTo>
                <a:lnTo>
                  <a:pt x="195619" y="139700"/>
                </a:lnTo>
                <a:lnTo>
                  <a:pt x="194339" y="152400"/>
                </a:lnTo>
                <a:lnTo>
                  <a:pt x="203946" y="152400"/>
                </a:lnTo>
                <a:lnTo>
                  <a:pt x="209836" y="139700"/>
                </a:lnTo>
                <a:lnTo>
                  <a:pt x="219244" y="139700"/>
                </a:lnTo>
                <a:lnTo>
                  <a:pt x="213570" y="127000"/>
                </a:lnTo>
                <a:close/>
              </a:path>
              <a:path w="2585719" h="1346200">
                <a:moveTo>
                  <a:pt x="321294" y="139700"/>
                </a:moveTo>
                <a:lnTo>
                  <a:pt x="218200" y="139700"/>
                </a:lnTo>
                <a:lnTo>
                  <a:pt x="211485" y="152400"/>
                </a:lnTo>
                <a:lnTo>
                  <a:pt x="316534" y="152400"/>
                </a:lnTo>
                <a:lnTo>
                  <a:pt x="321294" y="139700"/>
                </a:lnTo>
                <a:close/>
              </a:path>
              <a:path w="2585719" h="1346200">
                <a:moveTo>
                  <a:pt x="328420" y="139700"/>
                </a:moveTo>
                <a:lnTo>
                  <a:pt x="316534" y="152400"/>
                </a:lnTo>
                <a:lnTo>
                  <a:pt x="331599" y="152400"/>
                </a:lnTo>
                <a:lnTo>
                  <a:pt x="328420" y="139700"/>
                </a:lnTo>
                <a:close/>
              </a:path>
              <a:path w="2585719" h="1346200">
                <a:moveTo>
                  <a:pt x="154654" y="127000"/>
                </a:moveTo>
                <a:lnTo>
                  <a:pt x="150399" y="127000"/>
                </a:lnTo>
                <a:lnTo>
                  <a:pt x="154929" y="139700"/>
                </a:lnTo>
                <a:lnTo>
                  <a:pt x="159322" y="139700"/>
                </a:lnTo>
                <a:lnTo>
                  <a:pt x="154654" y="127000"/>
                </a:lnTo>
                <a:close/>
              </a:path>
              <a:path w="2585719" h="1346200">
                <a:moveTo>
                  <a:pt x="162213" y="138742"/>
                </a:moveTo>
                <a:lnTo>
                  <a:pt x="161565" y="139700"/>
                </a:lnTo>
                <a:lnTo>
                  <a:pt x="162194" y="139700"/>
                </a:lnTo>
                <a:lnTo>
                  <a:pt x="162213" y="138742"/>
                </a:lnTo>
                <a:close/>
              </a:path>
              <a:path w="2585719" h="1346200">
                <a:moveTo>
                  <a:pt x="281838" y="127000"/>
                </a:moveTo>
                <a:lnTo>
                  <a:pt x="213570" y="127000"/>
                </a:lnTo>
                <a:lnTo>
                  <a:pt x="236327" y="139700"/>
                </a:lnTo>
                <a:lnTo>
                  <a:pt x="293184" y="139700"/>
                </a:lnTo>
                <a:lnTo>
                  <a:pt x="281838" y="127000"/>
                </a:lnTo>
                <a:close/>
              </a:path>
              <a:path w="2585719" h="1346200">
                <a:moveTo>
                  <a:pt x="170151" y="127000"/>
                </a:moveTo>
                <a:lnTo>
                  <a:pt x="162445" y="127000"/>
                </a:lnTo>
                <a:lnTo>
                  <a:pt x="162213" y="138742"/>
                </a:lnTo>
                <a:lnTo>
                  <a:pt x="170151" y="127000"/>
                </a:lnTo>
                <a:close/>
              </a:path>
              <a:path w="2585719" h="1346200">
                <a:moveTo>
                  <a:pt x="119158" y="114300"/>
                </a:moveTo>
                <a:lnTo>
                  <a:pt x="109970" y="114300"/>
                </a:lnTo>
                <a:lnTo>
                  <a:pt x="113386" y="127000"/>
                </a:lnTo>
                <a:lnTo>
                  <a:pt x="119158" y="114300"/>
                </a:lnTo>
                <a:close/>
              </a:path>
              <a:path w="2585719" h="1346200">
                <a:moveTo>
                  <a:pt x="215616" y="88900"/>
                </a:moveTo>
                <a:lnTo>
                  <a:pt x="210674" y="88900"/>
                </a:lnTo>
                <a:lnTo>
                  <a:pt x="201029" y="101600"/>
                </a:lnTo>
                <a:lnTo>
                  <a:pt x="125964" y="101600"/>
                </a:lnTo>
                <a:lnTo>
                  <a:pt x="123942" y="103698"/>
                </a:lnTo>
                <a:lnTo>
                  <a:pt x="132703" y="114300"/>
                </a:lnTo>
                <a:lnTo>
                  <a:pt x="169733" y="127000"/>
                </a:lnTo>
                <a:lnTo>
                  <a:pt x="252767" y="127000"/>
                </a:lnTo>
                <a:lnTo>
                  <a:pt x="249390" y="114300"/>
                </a:lnTo>
                <a:lnTo>
                  <a:pt x="220122" y="114300"/>
                </a:lnTo>
                <a:lnTo>
                  <a:pt x="214129" y="101600"/>
                </a:lnTo>
                <a:lnTo>
                  <a:pt x="215616" y="88900"/>
                </a:lnTo>
                <a:close/>
              </a:path>
              <a:path w="2585719" h="1346200">
                <a:moveTo>
                  <a:pt x="113780" y="101600"/>
                </a:moveTo>
                <a:lnTo>
                  <a:pt x="86252" y="101600"/>
                </a:lnTo>
                <a:lnTo>
                  <a:pt x="100664" y="114300"/>
                </a:lnTo>
                <a:lnTo>
                  <a:pt x="113721" y="114300"/>
                </a:lnTo>
                <a:lnTo>
                  <a:pt x="117397" y="110487"/>
                </a:lnTo>
                <a:lnTo>
                  <a:pt x="113780" y="101600"/>
                </a:lnTo>
                <a:close/>
              </a:path>
              <a:path w="2585719" h="1346200">
                <a:moveTo>
                  <a:pt x="118423" y="109423"/>
                </a:moveTo>
                <a:lnTo>
                  <a:pt x="117397" y="110487"/>
                </a:lnTo>
                <a:lnTo>
                  <a:pt x="118949" y="114300"/>
                </a:lnTo>
                <a:lnTo>
                  <a:pt x="118423" y="109423"/>
                </a:lnTo>
                <a:close/>
              </a:path>
              <a:path w="2585719" h="1346200">
                <a:moveTo>
                  <a:pt x="222022" y="88900"/>
                </a:moveTo>
                <a:lnTo>
                  <a:pt x="215616" y="88900"/>
                </a:lnTo>
                <a:lnTo>
                  <a:pt x="219116" y="101600"/>
                </a:lnTo>
                <a:lnTo>
                  <a:pt x="220122" y="114300"/>
                </a:lnTo>
                <a:lnTo>
                  <a:pt x="249390" y="114300"/>
                </a:lnTo>
                <a:lnTo>
                  <a:pt x="242126" y="101600"/>
                </a:lnTo>
                <a:lnTo>
                  <a:pt x="228564" y="101600"/>
                </a:lnTo>
                <a:lnTo>
                  <a:pt x="222022" y="88900"/>
                </a:lnTo>
                <a:close/>
              </a:path>
              <a:path w="2585719" h="1346200">
                <a:moveTo>
                  <a:pt x="122208" y="101600"/>
                </a:moveTo>
                <a:lnTo>
                  <a:pt x="117579" y="101600"/>
                </a:lnTo>
                <a:lnTo>
                  <a:pt x="118423" y="109423"/>
                </a:lnTo>
                <a:lnTo>
                  <a:pt x="123942" y="103698"/>
                </a:lnTo>
                <a:lnTo>
                  <a:pt x="122208" y="101600"/>
                </a:lnTo>
                <a:close/>
              </a:path>
              <a:path w="2585719" h="1346200">
                <a:moveTo>
                  <a:pt x="135166" y="76200"/>
                </a:moveTo>
                <a:lnTo>
                  <a:pt x="129420" y="76200"/>
                </a:lnTo>
                <a:lnTo>
                  <a:pt x="125397" y="88900"/>
                </a:lnTo>
                <a:lnTo>
                  <a:pt x="122208" y="101600"/>
                </a:lnTo>
                <a:lnTo>
                  <a:pt x="123942" y="103698"/>
                </a:lnTo>
                <a:lnTo>
                  <a:pt x="125964" y="101600"/>
                </a:lnTo>
                <a:lnTo>
                  <a:pt x="201029" y="101600"/>
                </a:lnTo>
                <a:lnTo>
                  <a:pt x="199404" y="88900"/>
                </a:lnTo>
                <a:lnTo>
                  <a:pt x="137166" y="88900"/>
                </a:lnTo>
                <a:lnTo>
                  <a:pt x="135166" y="76200"/>
                </a:lnTo>
                <a:close/>
              </a:path>
              <a:path w="2585719" h="1346200">
                <a:moveTo>
                  <a:pt x="81358" y="88900"/>
                </a:moveTo>
                <a:lnTo>
                  <a:pt x="60974" y="88900"/>
                </a:lnTo>
                <a:lnTo>
                  <a:pt x="69945" y="101600"/>
                </a:lnTo>
                <a:lnTo>
                  <a:pt x="85965" y="101600"/>
                </a:lnTo>
                <a:lnTo>
                  <a:pt x="81358" y="88900"/>
                </a:lnTo>
                <a:close/>
              </a:path>
              <a:path w="2585719" h="1346200">
                <a:moveTo>
                  <a:pt x="113640" y="88900"/>
                </a:moveTo>
                <a:lnTo>
                  <a:pt x="89892" y="88900"/>
                </a:lnTo>
                <a:lnTo>
                  <a:pt x="95285" y="101600"/>
                </a:lnTo>
                <a:lnTo>
                  <a:pt x="112705" y="101600"/>
                </a:lnTo>
                <a:lnTo>
                  <a:pt x="113640" y="88900"/>
                </a:lnTo>
                <a:close/>
              </a:path>
              <a:path w="2585719" h="1346200">
                <a:moveTo>
                  <a:pt x="49631" y="63500"/>
                </a:moveTo>
                <a:lnTo>
                  <a:pt x="14855" y="63500"/>
                </a:lnTo>
                <a:lnTo>
                  <a:pt x="30314" y="76200"/>
                </a:lnTo>
                <a:lnTo>
                  <a:pt x="40836" y="88900"/>
                </a:lnTo>
                <a:lnTo>
                  <a:pt x="43879" y="76200"/>
                </a:lnTo>
                <a:lnTo>
                  <a:pt x="49631" y="63500"/>
                </a:lnTo>
                <a:close/>
              </a:path>
              <a:path w="2585719" h="1346200">
                <a:moveTo>
                  <a:pt x="59788" y="76200"/>
                </a:moveTo>
                <a:lnTo>
                  <a:pt x="50888" y="76200"/>
                </a:lnTo>
                <a:lnTo>
                  <a:pt x="54553" y="88900"/>
                </a:lnTo>
                <a:lnTo>
                  <a:pt x="59788" y="76200"/>
                </a:lnTo>
                <a:close/>
              </a:path>
              <a:path w="2585719" h="1346200">
                <a:moveTo>
                  <a:pt x="133621" y="63500"/>
                </a:moveTo>
                <a:lnTo>
                  <a:pt x="60096" y="63500"/>
                </a:lnTo>
                <a:lnTo>
                  <a:pt x="77275" y="76200"/>
                </a:lnTo>
                <a:lnTo>
                  <a:pt x="72757" y="88900"/>
                </a:lnTo>
                <a:lnTo>
                  <a:pt x="118280" y="88900"/>
                </a:lnTo>
                <a:lnTo>
                  <a:pt x="113504" y="76200"/>
                </a:lnTo>
                <a:lnTo>
                  <a:pt x="129189" y="76200"/>
                </a:lnTo>
                <a:lnTo>
                  <a:pt x="133621" y="63500"/>
                </a:lnTo>
                <a:close/>
              </a:path>
              <a:path w="2585719" h="1346200">
                <a:moveTo>
                  <a:pt x="129420" y="76200"/>
                </a:moveTo>
                <a:lnTo>
                  <a:pt x="118298" y="76200"/>
                </a:lnTo>
                <a:lnTo>
                  <a:pt x="125231" y="88900"/>
                </a:lnTo>
                <a:lnTo>
                  <a:pt x="125397" y="88900"/>
                </a:lnTo>
                <a:lnTo>
                  <a:pt x="129420" y="76200"/>
                </a:lnTo>
                <a:close/>
              </a:path>
              <a:path w="2585719" h="1346200">
                <a:moveTo>
                  <a:pt x="164291" y="63500"/>
                </a:moveTo>
                <a:lnTo>
                  <a:pt x="152596" y="63500"/>
                </a:lnTo>
                <a:lnTo>
                  <a:pt x="143660" y="76200"/>
                </a:lnTo>
                <a:lnTo>
                  <a:pt x="135166" y="76200"/>
                </a:lnTo>
                <a:lnTo>
                  <a:pt x="137166" y="88900"/>
                </a:lnTo>
                <a:lnTo>
                  <a:pt x="171876" y="88900"/>
                </a:lnTo>
                <a:lnTo>
                  <a:pt x="168476" y="76200"/>
                </a:lnTo>
                <a:lnTo>
                  <a:pt x="164291" y="63500"/>
                </a:lnTo>
                <a:close/>
              </a:path>
              <a:path w="2585719" h="1346200">
                <a:moveTo>
                  <a:pt x="196111" y="76200"/>
                </a:moveTo>
                <a:lnTo>
                  <a:pt x="181460" y="88900"/>
                </a:lnTo>
                <a:lnTo>
                  <a:pt x="199404" y="88900"/>
                </a:lnTo>
                <a:lnTo>
                  <a:pt x="196111" y="76200"/>
                </a:lnTo>
                <a:close/>
              </a:path>
              <a:path w="2585719" h="1346200">
                <a:moveTo>
                  <a:pt x="152596" y="63500"/>
                </a:moveTo>
                <a:lnTo>
                  <a:pt x="133621" y="63500"/>
                </a:lnTo>
                <a:lnTo>
                  <a:pt x="129189" y="76200"/>
                </a:lnTo>
                <a:lnTo>
                  <a:pt x="143660" y="76200"/>
                </a:lnTo>
                <a:lnTo>
                  <a:pt x="152596" y="63500"/>
                </a:lnTo>
                <a:close/>
              </a:path>
              <a:path w="2585719" h="1346200">
                <a:moveTo>
                  <a:pt x="6387" y="50800"/>
                </a:moveTo>
                <a:lnTo>
                  <a:pt x="3774" y="63500"/>
                </a:lnTo>
                <a:lnTo>
                  <a:pt x="23134" y="63500"/>
                </a:lnTo>
                <a:lnTo>
                  <a:pt x="6387" y="50800"/>
                </a:lnTo>
                <a:close/>
              </a:path>
              <a:path w="2585719" h="1346200">
                <a:moveTo>
                  <a:pt x="124251" y="38100"/>
                </a:moveTo>
                <a:lnTo>
                  <a:pt x="6910" y="38100"/>
                </a:lnTo>
                <a:lnTo>
                  <a:pt x="6716" y="39483"/>
                </a:lnTo>
                <a:lnTo>
                  <a:pt x="14711" y="50800"/>
                </a:lnTo>
                <a:lnTo>
                  <a:pt x="23134" y="63500"/>
                </a:lnTo>
                <a:lnTo>
                  <a:pt x="75704" y="63500"/>
                </a:lnTo>
                <a:lnTo>
                  <a:pt x="75599" y="50800"/>
                </a:lnTo>
                <a:lnTo>
                  <a:pt x="130362" y="50800"/>
                </a:lnTo>
                <a:lnTo>
                  <a:pt x="124251" y="38100"/>
                </a:lnTo>
                <a:close/>
              </a:path>
              <a:path w="2585719" h="1346200">
                <a:moveTo>
                  <a:pt x="140038" y="50800"/>
                </a:moveTo>
                <a:lnTo>
                  <a:pt x="82719" y="50800"/>
                </a:lnTo>
                <a:lnTo>
                  <a:pt x="80835" y="63500"/>
                </a:lnTo>
                <a:lnTo>
                  <a:pt x="149419" y="63500"/>
                </a:lnTo>
                <a:lnTo>
                  <a:pt x="140038" y="50800"/>
                </a:lnTo>
                <a:close/>
              </a:path>
              <a:path w="2585719" h="1346200">
                <a:moveTo>
                  <a:pt x="5739" y="38100"/>
                </a:moveTo>
                <a:lnTo>
                  <a:pt x="0" y="38100"/>
                </a:lnTo>
                <a:lnTo>
                  <a:pt x="5130" y="50800"/>
                </a:lnTo>
                <a:lnTo>
                  <a:pt x="6716" y="39483"/>
                </a:lnTo>
                <a:lnTo>
                  <a:pt x="5739" y="38100"/>
                </a:lnTo>
                <a:close/>
              </a:path>
              <a:path w="2585719" h="1346200">
                <a:moveTo>
                  <a:pt x="101593" y="25400"/>
                </a:moveTo>
                <a:lnTo>
                  <a:pt x="17172" y="25400"/>
                </a:lnTo>
                <a:lnTo>
                  <a:pt x="26910" y="38100"/>
                </a:lnTo>
                <a:lnTo>
                  <a:pt x="99938" y="38100"/>
                </a:lnTo>
                <a:lnTo>
                  <a:pt x="101593" y="25400"/>
                </a:lnTo>
                <a:close/>
              </a:path>
              <a:path w="2585719" h="1346200">
                <a:moveTo>
                  <a:pt x="58988" y="12700"/>
                </a:moveTo>
                <a:lnTo>
                  <a:pt x="21713" y="12700"/>
                </a:lnTo>
                <a:lnTo>
                  <a:pt x="20298" y="25400"/>
                </a:lnTo>
                <a:lnTo>
                  <a:pt x="67209" y="25400"/>
                </a:lnTo>
                <a:lnTo>
                  <a:pt x="58988" y="12700"/>
                </a:lnTo>
                <a:close/>
              </a:path>
              <a:path w="2585719" h="1346200">
                <a:moveTo>
                  <a:pt x="83369" y="12700"/>
                </a:moveTo>
                <a:lnTo>
                  <a:pt x="82824" y="25400"/>
                </a:lnTo>
                <a:lnTo>
                  <a:pt x="85848" y="25400"/>
                </a:lnTo>
                <a:lnTo>
                  <a:pt x="83369" y="12700"/>
                </a:lnTo>
                <a:close/>
              </a:path>
              <a:path w="2585719" h="1346200">
                <a:moveTo>
                  <a:pt x="64186" y="0"/>
                </a:moveTo>
                <a:lnTo>
                  <a:pt x="43100" y="0"/>
                </a:lnTo>
                <a:lnTo>
                  <a:pt x="40684" y="12700"/>
                </a:lnTo>
                <a:lnTo>
                  <a:pt x="59474" y="12700"/>
                </a:lnTo>
                <a:lnTo>
                  <a:pt x="64186" y="0"/>
                </a:lnTo>
                <a:close/>
              </a:path>
            </a:pathLst>
          </a:custGeom>
          <a:solidFill>
            <a:srgbClr val="EC5D5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8B640341-E9A6-EF48-BC0A-3063A30C52D3}"/>
              </a:ext>
            </a:extLst>
          </p:cNvPr>
          <p:cNvSpPr/>
          <p:nvPr/>
        </p:nvSpPr>
        <p:spPr>
          <a:xfrm>
            <a:off x="9060607" y="2654393"/>
            <a:ext cx="213282" cy="2133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B77CEA0D-8196-B342-8833-00FE9043AD22}"/>
              </a:ext>
            </a:extLst>
          </p:cNvPr>
          <p:cNvSpPr txBox="1"/>
          <p:nvPr/>
        </p:nvSpPr>
        <p:spPr>
          <a:xfrm>
            <a:off x="7439316" y="5682890"/>
            <a:ext cx="133617" cy="294414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1850" i="1" spc="3" dirty="0">
                <a:latin typeface="Times New Roman"/>
                <a:cs typeface="Times New Roman"/>
              </a:rPr>
              <a:t>a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41D8218A-43EB-5B4E-A729-14A356197F7C}"/>
              </a:ext>
            </a:extLst>
          </p:cNvPr>
          <p:cNvSpPr txBox="1"/>
          <p:nvPr/>
        </p:nvSpPr>
        <p:spPr>
          <a:xfrm>
            <a:off x="7136086" y="5394823"/>
            <a:ext cx="788997" cy="519099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  <a:tabLst>
                <a:tab pos="556417" algn="l"/>
              </a:tabLst>
            </a:pPr>
            <a:r>
              <a:rPr sz="3305" i="1" spc="-55" dirty="0">
                <a:latin typeface="Symbol"/>
                <a:cs typeface="Symbol"/>
              </a:rPr>
              <a:t></a:t>
            </a:r>
            <a:r>
              <a:rPr sz="3305" spc="-55" dirty="0">
                <a:latin typeface="Times New Roman"/>
                <a:cs typeface="Times New Roman"/>
              </a:rPr>
              <a:t>	</a:t>
            </a:r>
            <a:r>
              <a:rPr sz="3214" dirty="0">
                <a:latin typeface="Symbol"/>
                <a:cs typeface="Symbol"/>
              </a:rPr>
              <a:t></a:t>
            </a:r>
            <a:endParaRPr sz="3214">
              <a:latin typeface="Symbol"/>
              <a:cs typeface="Symbol"/>
            </a:endParaRPr>
          </a:p>
        </p:txBody>
      </p:sp>
      <p:sp>
        <p:nvSpPr>
          <p:cNvPr id="23" name="object 21">
            <a:extLst>
              <a:ext uri="{FF2B5EF4-FFF2-40B4-BE49-F238E27FC236}">
                <a16:creationId xmlns:a16="http://schemas.microsoft.com/office/drawing/2014/main" id="{4D44613F-B499-A14E-94B6-2A81FC5D643B}"/>
              </a:ext>
            </a:extLst>
          </p:cNvPr>
          <p:cNvSpPr txBox="1"/>
          <p:nvPr/>
        </p:nvSpPr>
        <p:spPr>
          <a:xfrm>
            <a:off x="8292610" y="5062181"/>
            <a:ext cx="342707" cy="1170776"/>
          </a:xfrm>
          <a:prstGeom prst="rect">
            <a:avLst/>
          </a:prstGeom>
        </p:spPr>
        <p:txBody>
          <a:bodyPr vert="horz" wrap="square" lIns="0" tIns="90875" rIns="0" bIns="0" rtlCol="0">
            <a:spAutoFit/>
          </a:bodyPr>
          <a:lstStyle/>
          <a:p>
            <a:pPr marL="7701">
              <a:spcBef>
                <a:spcPts val="716"/>
              </a:spcBef>
            </a:pPr>
            <a:r>
              <a:rPr sz="3214" u="heavy" spc="-218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14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endParaRPr sz="3214">
              <a:latin typeface="Times New Roman"/>
              <a:cs typeface="Times New Roman"/>
            </a:endParaRPr>
          </a:p>
          <a:p>
            <a:pPr marL="39276">
              <a:spcBef>
                <a:spcPts val="658"/>
              </a:spcBef>
            </a:pPr>
            <a:r>
              <a:rPr sz="3214" i="1" dirty="0">
                <a:latin typeface="Times New Roman"/>
                <a:cs typeface="Times New Roman"/>
              </a:rPr>
              <a:t>m</a:t>
            </a:r>
            <a:endParaRPr sz="3214">
              <a:latin typeface="Times New Roman"/>
              <a:cs typeface="Times New Roman"/>
            </a:endParaRPr>
          </a:p>
        </p:txBody>
      </p:sp>
      <p:sp>
        <p:nvSpPr>
          <p:cNvPr id="24" name="object 22">
            <a:extLst>
              <a:ext uri="{FF2B5EF4-FFF2-40B4-BE49-F238E27FC236}">
                <a16:creationId xmlns:a16="http://schemas.microsoft.com/office/drawing/2014/main" id="{60EB74CB-7E1D-FC47-BF2F-49E460A7F603}"/>
              </a:ext>
            </a:extLst>
          </p:cNvPr>
          <p:cNvSpPr txBox="1"/>
          <p:nvPr/>
        </p:nvSpPr>
        <p:spPr>
          <a:xfrm>
            <a:off x="9770458" y="5682890"/>
            <a:ext cx="199463" cy="294414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1850" i="1" spc="3" dirty="0">
                <a:latin typeface="Times New Roman"/>
                <a:cs typeface="Times New Roman"/>
              </a:rPr>
              <a:t>ai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25" name="object 23">
            <a:extLst>
              <a:ext uri="{FF2B5EF4-FFF2-40B4-BE49-F238E27FC236}">
                <a16:creationId xmlns:a16="http://schemas.microsoft.com/office/drawing/2014/main" id="{566076C8-03D8-2341-AB41-11905E5F4A02}"/>
              </a:ext>
            </a:extLst>
          </p:cNvPr>
          <p:cNvSpPr txBox="1"/>
          <p:nvPr/>
        </p:nvSpPr>
        <p:spPr>
          <a:xfrm>
            <a:off x="10485442" y="5682890"/>
            <a:ext cx="133617" cy="294414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1850" i="1" spc="3" dirty="0">
                <a:latin typeface="Times New Roman"/>
                <a:cs typeface="Times New Roman"/>
              </a:rPr>
              <a:t>a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26" name="object 24">
            <a:extLst>
              <a:ext uri="{FF2B5EF4-FFF2-40B4-BE49-F238E27FC236}">
                <a16:creationId xmlns:a16="http://schemas.microsoft.com/office/drawing/2014/main" id="{84E5DEAA-7C58-7D4A-87C1-AA2EFBB60190}"/>
              </a:ext>
            </a:extLst>
          </p:cNvPr>
          <p:cNvSpPr/>
          <p:nvPr/>
        </p:nvSpPr>
        <p:spPr>
          <a:xfrm>
            <a:off x="10383599" y="5456165"/>
            <a:ext cx="254527" cy="0"/>
          </a:xfrm>
          <a:custGeom>
            <a:avLst/>
            <a:gdLst/>
            <a:ahLst/>
            <a:cxnLst/>
            <a:rect l="l" t="t" r="r" b="b"/>
            <a:pathLst>
              <a:path w="419734">
                <a:moveTo>
                  <a:pt x="0" y="0"/>
                </a:moveTo>
                <a:lnTo>
                  <a:pt x="419254" y="0"/>
                </a:lnTo>
              </a:path>
            </a:pathLst>
          </a:custGeom>
          <a:ln w="334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7" name="object 25">
            <a:extLst>
              <a:ext uri="{FF2B5EF4-FFF2-40B4-BE49-F238E27FC236}">
                <a16:creationId xmlns:a16="http://schemas.microsoft.com/office/drawing/2014/main" id="{4972E603-2681-E746-B18B-C5FF21BB8CB5}"/>
              </a:ext>
            </a:extLst>
          </p:cNvPr>
          <p:cNvSpPr txBox="1"/>
          <p:nvPr/>
        </p:nvSpPr>
        <p:spPr>
          <a:xfrm>
            <a:off x="9509787" y="5407351"/>
            <a:ext cx="1295357" cy="504344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  <a:tabLst>
                <a:tab pos="562963" algn="l"/>
              </a:tabLst>
            </a:pPr>
            <a:r>
              <a:rPr sz="3214" spc="24" dirty="0">
                <a:latin typeface="Times New Roman"/>
                <a:cs typeface="Times New Roman"/>
              </a:rPr>
              <a:t>(</a:t>
            </a:r>
            <a:r>
              <a:rPr sz="3214" i="1" spc="24" dirty="0">
                <a:latin typeface="Times New Roman"/>
                <a:cs typeface="Times New Roman"/>
              </a:rPr>
              <a:t>r	</a:t>
            </a:r>
            <a:r>
              <a:rPr sz="3214" dirty="0">
                <a:latin typeface="Symbol"/>
                <a:cs typeface="Symbol"/>
              </a:rPr>
              <a:t></a:t>
            </a:r>
            <a:r>
              <a:rPr sz="3214" dirty="0">
                <a:latin typeface="Times New Roman"/>
                <a:cs typeface="Times New Roman"/>
              </a:rPr>
              <a:t> </a:t>
            </a:r>
            <a:r>
              <a:rPr sz="3214" i="1" dirty="0">
                <a:latin typeface="Times New Roman"/>
                <a:cs typeface="Times New Roman"/>
              </a:rPr>
              <a:t>r</a:t>
            </a:r>
            <a:r>
              <a:rPr sz="3214" i="1" spc="-49" dirty="0">
                <a:latin typeface="Times New Roman"/>
                <a:cs typeface="Times New Roman"/>
              </a:rPr>
              <a:t> </a:t>
            </a:r>
            <a:r>
              <a:rPr sz="3214" dirty="0">
                <a:latin typeface="Times New Roman"/>
                <a:cs typeface="Times New Roman"/>
              </a:rPr>
              <a:t>)</a:t>
            </a:r>
            <a:endParaRPr sz="3214">
              <a:latin typeface="Times New Roman"/>
              <a:cs typeface="Times New Roman"/>
            </a:endParaRPr>
          </a:p>
        </p:txBody>
      </p:sp>
      <p:sp>
        <p:nvSpPr>
          <p:cNvPr id="28" name="object 26">
            <a:extLst>
              <a:ext uri="{FF2B5EF4-FFF2-40B4-BE49-F238E27FC236}">
                <a16:creationId xmlns:a16="http://schemas.microsoft.com/office/drawing/2014/main" id="{9C280D49-6A31-4547-A10B-BF2750790DF6}"/>
              </a:ext>
            </a:extLst>
          </p:cNvPr>
          <p:cNvSpPr txBox="1"/>
          <p:nvPr/>
        </p:nvSpPr>
        <p:spPr>
          <a:xfrm>
            <a:off x="10791863" y="5396672"/>
            <a:ext cx="133617" cy="294414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1850" spc="3" dirty="0">
                <a:latin typeface="Times New Roman"/>
                <a:cs typeface="Times New Roman"/>
              </a:rPr>
              <a:t>2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A6C5D9F4-6CD2-8944-91DE-B5E748746126}"/>
              </a:ext>
            </a:extLst>
          </p:cNvPr>
          <p:cNvSpPr txBox="1"/>
          <p:nvPr/>
        </p:nvSpPr>
        <p:spPr>
          <a:xfrm>
            <a:off x="9170383" y="5304825"/>
            <a:ext cx="332696" cy="758644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16943">
              <a:spcBef>
                <a:spcPts val="76"/>
              </a:spcBef>
            </a:pPr>
            <a:r>
              <a:rPr sz="1850" i="1" spc="6" dirty="0">
                <a:latin typeface="Times New Roman"/>
                <a:cs typeface="Times New Roman"/>
              </a:rPr>
              <a:t>m</a:t>
            </a:r>
            <a:endParaRPr sz="1850">
              <a:latin typeface="Times New Roman"/>
              <a:cs typeface="Times New Roman"/>
            </a:endParaRPr>
          </a:p>
          <a:p>
            <a:pPr marL="7701">
              <a:spcBef>
                <a:spcPts val="1380"/>
              </a:spcBef>
            </a:pPr>
            <a:r>
              <a:rPr sz="1850" i="1" spc="94" dirty="0">
                <a:latin typeface="Times New Roman"/>
                <a:cs typeface="Times New Roman"/>
              </a:rPr>
              <a:t>i</a:t>
            </a:r>
            <a:r>
              <a:rPr sz="1850" spc="-64" dirty="0">
                <a:latin typeface="Symbol"/>
                <a:cs typeface="Symbol"/>
              </a:rPr>
              <a:t></a:t>
            </a:r>
            <a:r>
              <a:rPr sz="1850" spc="3" dirty="0">
                <a:latin typeface="Times New Roman"/>
                <a:cs typeface="Times New Roman"/>
              </a:rPr>
              <a:t>1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30" name="object 28">
            <a:extLst>
              <a:ext uri="{FF2B5EF4-FFF2-40B4-BE49-F238E27FC236}">
                <a16:creationId xmlns:a16="http://schemas.microsoft.com/office/drawing/2014/main" id="{F38C7D7F-F776-7E46-9BCE-C84CA123509B}"/>
              </a:ext>
            </a:extLst>
          </p:cNvPr>
          <p:cNvSpPr txBox="1"/>
          <p:nvPr/>
        </p:nvSpPr>
        <p:spPr>
          <a:xfrm>
            <a:off x="8697983" y="5283464"/>
            <a:ext cx="452451" cy="752368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4821" spc="3" dirty="0">
                <a:latin typeface="Symbol"/>
                <a:cs typeface="Symbol"/>
              </a:rPr>
              <a:t></a:t>
            </a:r>
            <a:endParaRPr sz="4821">
              <a:latin typeface="Symbol"/>
              <a:cs typeface="Symbol"/>
            </a:endParaRPr>
          </a:p>
        </p:txBody>
      </p:sp>
      <p:sp>
        <p:nvSpPr>
          <p:cNvPr id="31" name="object 29">
            <a:extLst>
              <a:ext uri="{FF2B5EF4-FFF2-40B4-BE49-F238E27FC236}">
                <a16:creationId xmlns:a16="http://schemas.microsoft.com/office/drawing/2014/main" id="{C8ADF859-7E2A-534D-A677-F0C98F061375}"/>
              </a:ext>
            </a:extLst>
          </p:cNvPr>
          <p:cNvSpPr/>
          <p:nvPr/>
        </p:nvSpPr>
        <p:spPr>
          <a:xfrm>
            <a:off x="8024216" y="5164608"/>
            <a:ext cx="2952290" cy="914528"/>
          </a:xfrm>
          <a:custGeom>
            <a:avLst/>
            <a:gdLst/>
            <a:ahLst/>
            <a:cxnLst/>
            <a:rect l="l" t="t" r="r" b="b"/>
            <a:pathLst>
              <a:path w="4868544" h="1508125">
                <a:moveTo>
                  <a:pt x="0" y="1108664"/>
                </a:moveTo>
                <a:lnTo>
                  <a:pt x="92114" y="993306"/>
                </a:lnTo>
                <a:lnTo>
                  <a:pt x="235987" y="1507571"/>
                </a:lnTo>
                <a:lnTo>
                  <a:pt x="403547" y="0"/>
                </a:lnTo>
                <a:lnTo>
                  <a:pt x="486800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2" name="object 30">
            <a:extLst>
              <a:ext uri="{FF2B5EF4-FFF2-40B4-BE49-F238E27FC236}">
                <a16:creationId xmlns:a16="http://schemas.microsoft.com/office/drawing/2014/main" id="{3524EA37-C1D6-0B45-AB58-23422444DFEA}"/>
              </a:ext>
            </a:extLst>
          </p:cNvPr>
          <p:cNvSpPr/>
          <p:nvPr/>
        </p:nvSpPr>
        <p:spPr>
          <a:xfrm>
            <a:off x="8023724" y="5164073"/>
            <a:ext cx="2952675" cy="1003093"/>
          </a:xfrm>
          <a:custGeom>
            <a:avLst/>
            <a:gdLst/>
            <a:ahLst/>
            <a:cxnLst/>
            <a:rect l="l" t="t" r="r" b="b"/>
            <a:pathLst>
              <a:path w="4869180" h="1654175">
                <a:moveTo>
                  <a:pt x="115568" y="1074323"/>
                </a:moveTo>
                <a:lnTo>
                  <a:pt x="56123" y="1074323"/>
                </a:lnTo>
                <a:lnTo>
                  <a:pt x="221040" y="1653750"/>
                </a:lnTo>
                <a:lnTo>
                  <a:pt x="254337" y="1653750"/>
                </a:lnTo>
                <a:lnTo>
                  <a:pt x="270137" y="1509336"/>
                </a:lnTo>
                <a:lnTo>
                  <a:pt x="236851" y="1509336"/>
                </a:lnTo>
                <a:lnTo>
                  <a:pt x="115568" y="1074323"/>
                </a:lnTo>
                <a:close/>
              </a:path>
              <a:path w="4869180" h="1654175">
                <a:moveTo>
                  <a:pt x="4868856" y="0"/>
                </a:moveTo>
                <a:lnTo>
                  <a:pt x="403547" y="0"/>
                </a:lnTo>
                <a:lnTo>
                  <a:pt x="236851" y="1509336"/>
                </a:lnTo>
                <a:lnTo>
                  <a:pt x="270137" y="1509336"/>
                </a:lnTo>
                <a:lnTo>
                  <a:pt x="431609" y="33464"/>
                </a:lnTo>
                <a:lnTo>
                  <a:pt x="4868856" y="33464"/>
                </a:lnTo>
                <a:lnTo>
                  <a:pt x="4868856" y="0"/>
                </a:lnTo>
                <a:close/>
              </a:path>
              <a:path w="4869180" h="1654175">
                <a:moveTo>
                  <a:pt x="92981" y="993310"/>
                </a:moveTo>
                <a:lnTo>
                  <a:pt x="0" y="1109547"/>
                </a:lnTo>
                <a:lnTo>
                  <a:pt x="17486" y="1123630"/>
                </a:lnTo>
                <a:lnTo>
                  <a:pt x="56123" y="1074323"/>
                </a:lnTo>
                <a:lnTo>
                  <a:pt x="115568" y="1074323"/>
                </a:lnTo>
                <a:lnTo>
                  <a:pt x="92981" y="9933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3" name="object 31">
            <a:extLst>
              <a:ext uri="{FF2B5EF4-FFF2-40B4-BE49-F238E27FC236}">
                <a16:creationId xmlns:a16="http://schemas.microsoft.com/office/drawing/2014/main" id="{E2D02399-0D41-9A44-B538-13DE5D3FFB0D}"/>
              </a:ext>
            </a:extLst>
          </p:cNvPr>
          <p:cNvSpPr txBox="1"/>
          <p:nvPr/>
        </p:nvSpPr>
        <p:spPr>
          <a:xfrm>
            <a:off x="1700187" y="1522031"/>
            <a:ext cx="9779100" cy="391483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3437466">
              <a:spcBef>
                <a:spcPts val="58"/>
              </a:spcBef>
            </a:pPr>
            <a:r>
              <a:rPr sz="2486" spc="-146" dirty="0" err="1">
                <a:latin typeface="Arial"/>
                <a:cs typeface="Arial"/>
              </a:rPr>
              <a:t>среднеквадратичное</a:t>
            </a:r>
            <a:r>
              <a:rPr sz="2486" spc="3" dirty="0">
                <a:latin typeface="Arial"/>
                <a:cs typeface="Arial"/>
              </a:rPr>
              <a:t> </a:t>
            </a:r>
            <a:r>
              <a:rPr sz="2486" spc="-100" dirty="0">
                <a:latin typeface="Arial"/>
                <a:cs typeface="Arial"/>
              </a:rPr>
              <a:t>отклонение</a:t>
            </a:r>
            <a:endParaRPr sz="2486" dirty="0">
              <a:latin typeface="Arial"/>
              <a:cs typeface="Arial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8334317-4255-2A4B-ADBC-7CDD7F1AD423}"/>
              </a:ext>
            </a:extLst>
          </p:cNvPr>
          <p:cNvSpPr/>
          <p:nvPr/>
        </p:nvSpPr>
        <p:spPr>
          <a:xfrm>
            <a:off x="3987362" y="3440017"/>
            <a:ext cx="1306408" cy="646695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6B264CD-4F62-E143-AA03-947522576B6E}"/>
              </a:ext>
            </a:extLst>
          </p:cNvPr>
          <p:cNvSpPr/>
          <p:nvPr/>
        </p:nvSpPr>
        <p:spPr>
          <a:xfrm>
            <a:off x="8292609" y="2726623"/>
            <a:ext cx="1324181" cy="646695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876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64E59-29B8-1341-86A9-BAB75104EC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Может быть отрицательным!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E4FE0-596F-2042-998F-D685236698D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3644187"/>
            <a:ext cx="11198860" cy="3061412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Можно выкинуть отрицательные </a:t>
            </a:r>
            <a:r>
              <a:rPr lang="en-US" i="1" dirty="0"/>
              <a:t>s(</a:t>
            </a:r>
            <a:r>
              <a:rPr lang="en-US" i="1" dirty="0" err="1"/>
              <a:t>a,u</a:t>
            </a:r>
            <a:r>
              <a:rPr lang="en-US" i="1" dirty="0"/>
              <a:t>)</a:t>
            </a:r>
            <a:r>
              <a:rPr lang="ru-RU" dirty="0"/>
              <a:t>, теряем информацию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Или использовать формулу с поправками (прошлый слайд)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Или заменять отрицательные прогнозы на ближайшие неотрицательные</a:t>
            </a:r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D90586C1-219A-814A-83D7-9E7FDB5B8883}"/>
              </a:ext>
            </a:extLst>
          </p:cNvPr>
          <p:cNvSpPr txBox="1"/>
          <p:nvPr/>
        </p:nvSpPr>
        <p:spPr>
          <a:xfrm>
            <a:off x="4059969" y="2544027"/>
            <a:ext cx="236430" cy="623650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>
              <a:spcBef>
                <a:spcPts val="61"/>
              </a:spcBef>
            </a:pPr>
            <a:r>
              <a:rPr sz="6003" i="1" spc="-1728" baseline="-4629" dirty="0">
                <a:latin typeface="Times New Roman"/>
                <a:cs typeface="Times New Roman"/>
              </a:rPr>
              <a:t>r</a:t>
            </a:r>
            <a:r>
              <a:rPr sz="4002" dirty="0">
                <a:latin typeface="Times New Roman"/>
                <a:cs typeface="Times New Roman"/>
              </a:rPr>
              <a:t>ˆ</a:t>
            </a:r>
            <a:endParaRPr sz="4002">
              <a:latin typeface="Times New Roman"/>
              <a:cs typeface="Times New Roman"/>
            </a:endParaRPr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9B6365ED-7A9F-0549-A544-25DDB1BC959D}"/>
              </a:ext>
            </a:extLst>
          </p:cNvPr>
          <p:cNvSpPr txBox="1"/>
          <p:nvPr/>
        </p:nvSpPr>
        <p:spPr>
          <a:xfrm>
            <a:off x="4206963" y="2927996"/>
            <a:ext cx="244131" cy="363527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2304" i="1" spc="3" dirty="0">
                <a:latin typeface="Times New Roman"/>
                <a:cs typeface="Times New Roman"/>
              </a:rPr>
              <a:t>ai</a:t>
            </a:r>
            <a:endParaRPr sz="2304">
              <a:latin typeface="Times New Roman"/>
              <a:cs typeface="Times New Roman"/>
            </a:endParaRPr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2243FBE7-1EED-5C46-BA59-248B91DA5561}"/>
              </a:ext>
            </a:extLst>
          </p:cNvPr>
          <p:cNvSpPr txBox="1"/>
          <p:nvPr/>
        </p:nvSpPr>
        <p:spPr>
          <a:xfrm>
            <a:off x="7460677" y="2194482"/>
            <a:ext cx="244131" cy="363527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2304" i="1" spc="3" dirty="0">
                <a:latin typeface="Times New Roman"/>
                <a:cs typeface="Times New Roman"/>
              </a:rPr>
              <a:t>ui</a:t>
            </a:r>
            <a:endParaRPr sz="2304">
              <a:latin typeface="Times New Roman"/>
              <a:cs typeface="Times New Roman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4A04366B-3756-5F4B-8756-557B96330AD1}"/>
              </a:ext>
            </a:extLst>
          </p:cNvPr>
          <p:cNvSpPr txBox="1"/>
          <p:nvPr/>
        </p:nvSpPr>
        <p:spPr>
          <a:xfrm>
            <a:off x="4598945" y="2342771"/>
            <a:ext cx="3183329" cy="623650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>
              <a:spcBef>
                <a:spcPts val="61"/>
              </a:spcBef>
              <a:tabLst>
                <a:tab pos="3175238" algn="l"/>
              </a:tabLst>
            </a:pPr>
            <a:r>
              <a:rPr sz="6003" baseline="-26515" dirty="0">
                <a:latin typeface="Symbol"/>
                <a:cs typeface="Symbol"/>
              </a:rPr>
              <a:t></a:t>
            </a:r>
            <a:r>
              <a:rPr sz="6003" baseline="-26515" dirty="0">
                <a:latin typeface="Times New Roman"/>
                <a:cs typeface="Times New Roman"/>
              </a:rPr>
              <a:t> </a:t>
            </a:r>
            <a:r>
              <a:rPr sz="2304" i="1" u="heavy" spc="-6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u</a:t>
            </a:r>
            <a:r>
              <a:rPr sz="2304" u="heavy" spc="-61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</a:t>
            </a:r>
            <a:r>
              <a:rPr sz="2304" i="1" u="heavy" spc="-6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 </a:t>
            </a:r>
            <a:r>
              <a:rPr sz="2304" u="heavy" spc="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sz="2304" i="1" u="heavy" spc="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2304" i="1" u="heavy" spc="-309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304" u="heavy" spc="3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)	</a:t>
            </a:r>
            <a:endParaRPr sz="2304" dirty="0">
              <a:latin typeface="Times New Roman"/>
              <a:cs typeface="Times New Roman"/>
            </a:endParaRPr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8AE3C537-8750-8B4E-ADB2-8E652C0B5ABC}"/>
              </a:ext>
            </a:extLst>
          </p:cNvPr>
          <p:cNvSpPr txBox="1"/>
          <p:nvPr/>
        </p:nvSpPr>
        <p:spPr>
          <a:xfrm>
            <a:off x="5239888" y="1598671"/>
            <a:ext cx="2293830" cy="931619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>
              <a:spcBef>
                <a:spcPts val="61"/>
              </a:spcBef>
            </a:pPr>
            <a:r>
              <a:rPr sz="9005" baseline="-7295" dirty="0">
                <a:latin typeface="Symbol"/>
                <a:cs typeface="Symbol"/>
              </a:rPr>
              <a:t></a:t>
            </a:r>
            <a:r>
              <a:rPr sz="9005" spc="1001" baseline="-7295" dirty="0">
                <a:latin typeface="Times New Roman"/>
                <a:cs typeface="Times New Roman"/>
              </a:rPr>
              <a:t> </a:t>
            </a:r>
            <a:r>
              <a:rPr sz="4002" i="1" spc="91" dirty="0">
                <a:latin typeface="Times New Roman"/>
                <a:cs typeface="Times New Roman"/>
              </a:rPr>
              <a:t>s</a:t>
            </a:r>
            <a:r>
              <a:rPr sz="4002" spc="91" dirty="0">
                <a:latin typeface="Times New Roman"/>
                <a:cs typeface="Times New Roman"/>
              </a:rPr>
              <a:t>(</a:t>
            </a:r>
            <a:r>
              <a:rPr sz="4002" i="1" spc="91" dirty="0">
                <a:latin typeface="Times New Roman"/>
                <a:cs typeface="Times New Roman"/>
              </a:rPr>
              <a:t>a</a:t>
            </a:r>
            <a:r>
              <a:rPr sz="4002" spc="91" dirty="0">
                <a:latin typeface="Times New Roman"/>
                <a:cs typeface="Times New Roman"/>
              </a:rPr>
              <a:t>,</a:t>
            </a:r>
            <a:r>
              <a:rPr sz="4002" i="1" spc="91" dirty="0">
                <a:latin typeface="Times New Roman"/>
                <a:cs typeface="Times New Roman"/>
              </a:rPr>
              <a:t>u</a:t>
            </a:r>
            <a:r>
              <a:rPr sz="4002" spc="91" dirty="0">
                <a:latin typeface="Times New Roman"/>
                <a:cs typeface="Times New Roman"/>
              </a:rPr>
              <a:t>)</a:t>
            </a:r>
            <a:r>
              <a:rPr sz="4002" i="1" spc="91" dirty="0">
                <a:latin typeface="Times New Roman"/>
                <a:cs typeface="Times New Roman"/>
              </a:rPr>
              <a:t>r</a:t>
            </a:r>
            <a:endParaRPr sz="4002" dirty="0">
              <a:latin typeface="Times New Roman"/>
              <a:cs typeface="Times New Roman"/>
            </a:endParaRPr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7AF161E7-D46C-9249-A25E-0A1139680721}"/>
              </a:ext>
            </a:extLst>
          </p:cNvPr>
          <p:cNvSpPr txBox="1"/>
          <p:nvPr/>
        </p:nvSpPr>
        <p:spPr>
          <a:xfrm>
            <a:off x="6283407" y="2973009"/>
            <a:ext cx="1272253" cy="623650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>
              <a:spcBef>
                <a:spcPts val="61"/>
              </a:spcBef>
            </a:pPr>
            <a:r>
              <a:rPr sz="4002" i="1" spc="88" dirty="0">
                <a:latin typeface="Times New Roman"/>
                <a:cs typeface="Times New Roman"/>
              </a:rPr>
              <a:t>s</a:t>
            </a:r>
            <a:r>
              <a:rPr sz="4002" spc="64" dirty="0">
                <a:latin typeface="Times New Roman"/>
                <a:cs typeface="Times New Roman"/>
              </a:rPr>
              <a:t>(</a:t>
            </a:r>
            <a:r>
              <a:rPr sz="4002" i="1" spc="-21" dirty="0">
                <a:latin typeface="Times New Roman"/>
                <a:cs typeface="Times New Roman"/>
              </a:rPr>
              <a:t>a</a:t>
            </a:r>
            <a:r>
              <a:rPr sz="4002" spc="300" dirty="0">
                <a:latin typeface="Times New Roman"/>
                <a:cs typeface="Times New Roman"/>
              </a:rPr>
              <a:t>,</a:t>
            </a:r>
            <a:r>
              <a:rPr sz="4002" i="1" spc="227" dirty="0">
                <a:latin typeface="Times New Roman"/>
                <a:cs typeface="Times New Roman"/>
              </a:rPr>
              <a:t>u</a:t>
            </a:r>
            <a:r>
              <a:rPr sz="4002" dirty="0"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11" name="object 13">
            <a:extLst>
              <a:ext uri="{FF2B5EF4-FFF2-40B4-BE49-F238E27FC236}">
                <a16:creationId xmlns:a16="http://schemas.microsoft.com/office/drawing/2014/main" id="{8A47BF27-4370-A04C-9585-BE851720993A}"/>
              </a:ext>
            </a:extLst>
          </p:cNvPr>
          <p:cNvSpPr/>
          <p:nvPr/>
        </p:nvSpPr>
        <p:spPr>
          <a:xfrm>
            <a:off x="6203029" y="3068099"/>
            <a:ext cx="0" cy="566814"/>
          </a:xfrm>
          <a:custGeom>
            <a:avLst/>
            <a:gdLst/>
            <a:ahLst/>
            <a:cxnLst/>
            <a:rect l="l" t="t" r="r" b="b"/>
            <a:pathLst>
              <a:path h="934720">
                <a:moveTo>
                  <a:pt x="0" y="0"/>
                </a:moveTo>
                <a:lnTo>
                  <a:pt x="0" y="934505"/>
                </a:lnTo>
              </a:path>
            </a:pathLst>
          </a:custGeom>
          <a:ln w="414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3E7F6A2A-4A3B-BB4B-8833-613CCF8FBA7E}"/>
              </a:ext>
            </a:extLst>
          </p:cNvPr>
          <p:cNvSpPr/>
          <p:nvPr/>
        </p:nvSpPr>
        <p:spPr>
          <a:xfrm>
            <a:off x="7553770" y="3068099"/>
            <a:ext cx="0" cy="566814"/>
          </a:xfrm>
          <a:custGeom>
            <a:avLst/>
            <a:gdLst/>
            <a:ahLst/>
            <a:cxnLst/>
            <a:rect l="l" t="t" r="r" b="b"/>
            <a:pathLst>
              <a:path h="934720">
                <a:moveTo>
                  <a:pt x="0" y="0"/>
                </a:moveTo>
                <a:lnTo>
                  <a:pt x="0" y="934505"/>
                </a:lnTo>
              </a:path>
            </a:pathLst>
          </a:custGeom>
          <a:ln w="414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3" name="object 16">
            <a:extLst>
              <a:ext uri="{FF2B5EF4-FFF2-40B4-BE49-F238E27FC236}">
                <a16:creationId xmlns:a16="http://schemas.microsoft.com/office/drawing/2014/main" id="{67835E98-32C9-4742-A3AB-FECB15F4803C}"/>
              </a:ext>
            </a:extLst>
          </p:cNvPr>
          <p:cNvSpPr txBox="1"/>
          <p:nvPr/>
        </p:nvSpPr>
        <p:spPr>
          <a:xfrm>
            <a:off x="5381584" y="2819423"/>
            <a:ext cx="559499" cy="931555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>
              <a:spcBef>
                <a:spcPts val="61"/>
              </a:spcBef>
            </a:pPr>
            <a:r>
              <a:rPr sz="6003" dirty="0">
                <a:latin typeface="Symbol"/>
                <a:cs typeface="Symbol"/>
              </a:rPr>
              <a:t></a:t>
            </a:r>
            <a:endParaRPr sz="6003">
              <a:latin typeface="Symbol"/>
              <a:cs typeface="Symbol"/>
            </a:endParaRPr>
          </a:p>
        </p:txBody>
      </p:sp>
    </p:spTree>
    <p:extLst>
      <p:ext uri="{BB962C8B-B14F-4D97-AF65-F5344CB8AC3E}">
        <p14:creationId xmlns:p14="http://schemas.microsoft.com/office/powerpoint/2010/main" val="3984003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3DE76-C350-8A44-9985-F0E91FF971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Сколько соседей брать?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8009D-E594-3149-B7D0-1C21EC8E608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Всех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По порогу похожести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Брать </a:t>
            </a:r>
            <a:r>
              <a:rPr lang="en-US" dirty="0"/>
              <a:t>k </a:t>
            </a:r>
            <a:r>
              <a:rPr lang="ru-RU" dirty="0"/>
              <a:t>ближайших</a:t>
            </a:r>
            <a:r>
              <a:rPr lang="en-US" dirty="0"/>
              <a:t>, </a:t>
            </a:r>
            <a:r>
              <a:rPr lang="ru-RU" dirty="0"/>
              <a:t>можно начать с </a:t>
            </a:r>
            <a:r>
              <a:rPr lang="en-US" dirty="0"/>
              <a:t>k=</a:t>
            </a:r>
            <a:r>
              <a:rPr lang="ru-RU" dirty="0"/>
              <a:t>3</a:t>
            </a:r>
            <a:r>
              <a:rPr lang="en-US" dirty="0"/>
              <a:t>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6929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A1218-9F5C-3C42-917C-5DBE1749E2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Пример предсказаний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E24436-8980-3C46-89ED-A1DCA6BEDB9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795625" y="1670648"/>
            <a:ext cx="6645259" cy="471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901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5768B-E1A2-0046-9DDC-83ED145EDC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Проблемы </a:t>
            </a:r>
            <a:r>
              <a:rPr lang="en-US" dirty="0"/>
              <a:t>user-based CF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8DFE3-BEFA-2443-8EE8-9CBDBD61021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Рейтингов у юзера мало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ru-RU" dirty="0"/>
              <a:t> в пересечении еще меньше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ru-RU" dirty="0">
                <a:sym typeface="Wingdings" pitchFamily="2" charset="2"/>
              </a:rPr>
              <a:t>неуверенные похожести</a:t>
            </a: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При появлении новой оценки похожести могут сильно измениться </a:t>
            </a:r>
            <a:br>
              <a:rPr lang="ru-RU" dirty="0"/>
            </a:br>
            <a:r>
              <a:rPr lang="en-US" dirty="0">
                <a:sym typeface="Wingdings" pitchFamily="2" charset="2"/>
              </a:rPr>
              <a:t> </a:t>
            </a:r>
            <a:r>
              <a:rPr lang="ru-RU" dirty="0">
                <a:sym typeface="Wingdings" pitchFamily="2" charset="2"/>
              </a:rPr>
              <a:t>не получится посчитать заранее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0080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Прикинем на примере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A17B7A6-075D-D847-A18E-0F49EE7E62A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10000 рейтингов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1000 пользователей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100 товаров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рейтинги распределены равномерно</a:t>
            </a:r>
          </a:p>
        </p:txBody>
      </p:sp>
    </p:spTree>
    <p:extLst>
      <p:ext uri="{BB962C8B-B14F-4D97-AF65-F5344CB8AC3E}">
        <p14:creationId xmlns:p14="http://schemas.microsoft.com/office/powerpoint/2010/main" val="1836409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5BA6F-5031-1849-8AF8-0D6E75BC82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Прикинем на примере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9C3F3-458B-E54D-A7CC-7399F3A9396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2 случайных пользователя в ожидании имеют 1 общий рейтинг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2 случайных товара в ожидании имеют 10 общих рейтингов</a:t>
            </a:r>
          </a:p>
        </p:txBody>
      </p:sp>
    </p:spTree>
    <p:extLst>
      <p:ext uri="{BB962C8B-B14F-4D97-AF65-F5344CB8AC3E}">
        <p14:creationId xmlns:p14="http://schemas.microsoft.com/office/powerpoint/2010/main" val="1039843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Item-based CF</a:t>
            </a:r>
            <a:endParaRPr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8DCA84-ECD6-8C42-AAD2-BC9ED30F18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689863" y="1234716"/>
            <a:ext cx="9123875" cy="930774"/>
          </a:xfrm>
        </p:spPr>
        <p:txBody>
          <a:bodyPr/>
          <a:lstStyle/>
          <a:p>
            <a:r>
              <a:rPr lang="ru-RU" b="1" dirty="0"/>
              <a:t>Идея:</a:t>
            </a:r>
            <a:r>
              <a:rPr lang="ru-RU" dirty="0"/>
              <a:t> К оцененным пользователем товарам найдем наиболее похожие на них и порекомендуем</a:t>
            </a:r>
            <a:r>
              <a:rPr lang="en-US" dirty="0"/>
              <a:t>.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816" y="2352857"/>
            <a:ext cx="6455904" cy="42995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23408" y="5939169"/>
            <a:ext cx="1793505" cy="441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66" hangingPunct="0"/>
            <a:r>
              <a:rPr lang="en-US" sz="2400" dirty="0"/>
              <a:t>user </a:t>
            </a:r>
            <a:r>
              <a:rPr lang="ru-RU" sz="2400" dirty="0"/>
              <a:t>оценил</a:t>
            </a:r>
            <a:endParaRPr lang="en-US" sz="2400" dirty="0">
              <a:solidFill>
                <a:srgbClr val="000000"/>
              </a:solidFill>
              <a:sym typeface="Helvetica Light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6310030" y="4920016"/>
            <a:ext cx="2382716" cy="12398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720160" y="3014780"/>
            <a:ext cx="2074985" cy="8107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66" hangingPunct="0"/>
            <a:r>
              <a:rPr lang="ru-RU" sz="2400" dirty="0"/>
              <a:t>Рекомендуем похожий</a:t>
            </a:r>
            <a:endParaRPr lang="en-US" sz="2400" dirty="0">
              <a:solidFill>
                <a:srgbClr val="000000"/>
              </a:solidFill>
              <a:sym typeface="Helvetica Light"/>
            </a:endParaRPr>
          </a:p>
        </p:txBody>
      </p:sp>
      <p:cxnSp>
        <p:nvCxnSpPr>
          <p:cNvPr id="11" name="Straight Arrow Connector 10"/>
          <p:cNvCxnSpPr>
            <a:cxnSpLocks/>
            <a:stCxn id="10" idx="1"/>
          </p:cNvCxnSpPr>
          <p:nvPr/>
        </p:nvCxnSpPr>
        <p:spPr>
          <a:xfrm flipH="1">
            <a:off x="6775078" y="3420180"/>
            <a:ext cx="2945082" cy="668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416126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EA2D9-BEC4-AA4B-844C-0C0AD2849B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Похожесть товаров</a:t>
            </a:r>
          </a:p>
        </p:txBody>
      </p:sp>
      <p:pic>
        <p:nvPicPr>
          <p:cNvPr id="4" name="pasted-image.png">
            <a:extLst>
              <a:ext uri="{FF2B5EF4-FFF2-40B4-BE49-F238E27FC236}">
                <a16:creationId xmlns:a16="http://schemas.microsoft.com/office/drawing/2014/main" id="{3C478DEB-E562-D94E-B141-FD53390DD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976" y="1467733"/>
            <a:ext cx="4295520" cy="440335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AD1870-9E62-EB49-854E-24FD44169911}"/>
              </a:ext>
            </a:extLst>
          </p:cNvPr>
          <p:cNvSpPr txBox="1"/>
          <p:nvPr/>
        </p:nvSpPr>
        <p:spPr>
          <a:xfrm>
            <a:off x="2963816" y="6028326"/>
            <a:ext cx="6284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Можно действовать также, как для юзеров</a:t>
            </a:r>
          </a:p>
        </p:txBody>
      </p:sp>
    </p:spTree>
    <p:extLst>
      <p:ext uri="{BB962C8B-B14F-4D97-AF65-F5344CB8AC3E}">
        <p14:creationId xmlns:p14="http://schemas.microsoft.com/office/powerpoint/2010/main" val="3182238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F5C1461-8C09-A540-B292-F615F7C512F9}"/>
              </a:ext>
            </a:extLst>
          </p:cNvPr>
          <p:cNvGrpSpPr/>
          <p:nvPr/>
        </p:nvGrpSpPr>
        <p:grpSpPr>
          <a:xfrm>
            <a:off x="3139130" y="1379128"/>
            <a:ext cx="6155181" cy="4959042"/>
            <a:chOff x="2825979" y="552411"/>
            <a:chExt cx="7409930" cy="5987630"/>
          </a:xfrm>
        </p:grpSpPr>
        <p:sp>
          <p:nvSpPr>
            <p:cNvPr id="2" name="object 2"/>
            <p:cNvSpPr/>
            <p:nvPr/>
          </p:nvSpPr>
          <p:spPr>
            <a:xfrm>
              <a:off x="2857727" y="2467780"/>
              <a:ext cx="1441348" cy="193246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" name="object 3"/>
            <p:cNvSpPr/>
            <p:nvPr/>
          </p:nvSpPr>
          <p:spPr>
            <a:xfrm>
              <a:off x="2857727" y="552411"/>
              <a:ext cx="1441348" cy="17143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" name="object 4"/>
            <p:cNvSpPr/>
            <p:nvPr/>
          </p:nvSpPr>
          <p:spPr>
            <a:xfrm>
              <a:off x="2825979" y="4519090"/>
              <a:ext cx="1498494" cy="202095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" name="object 5"/>
            <p:cNvSpPr/>
            <p:nvPr/>
          </p:nvSpPr>
          <p:spPr>
            <a:xfrm>
              <a:off x="8629472" y="3219224"/>
              <a:ext cx="1574689" cy="101592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" name="object 6"/>
            <p:cNvSpPr/>
            <p:nvPr/>
          </p:nvSpPr>
          <p:spPr>
            <a:xfrm>
              <a:off x="8540578" y="5263780"/>
              <a:ext cx="1695331" cy="92068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" name="object 7"/>
            <p:cNvSpPr/>
            <p:nvPr/>
          </p:nvSpPr>
          <p:spPr>
            <a:xfrm>
              <a:off x="8724715" y="1034977"/>
              <a:ext cx="1498494" cy="125086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8"/>
            <p:cNvSpPr/>
            <p:nvPr/>
          </p:nvSpPr>
          <p:spPr>
            <a:xfrm>
              <a:off x="4328465" y="1446286"/>
              <a:ext cx="4231487" cy="441389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1CB22C77-A1CA-154A-A706-BEC1402794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User-based Collaborative Filtering</a:t>
            </a:r>
            <a:endParaRPr lang="ru-RU" dirty="0"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B522FEE1-B106-C041-8241-8E7B62264D99}"/>
              </a:ext>
            </a:extLst>
          </p:cNvPr>
          <p:cNvSpPr/>
          <p:nvPr/>
        </p:nvSpPr>
        <p:spPr>
          <a:xfrm rot="21378571">
            <a:off x="2410075" y="2350171"/>
            <a:ext cx="683273" cy="14445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0DE43FC-B6F8-6E45-BC7A-062B6F406510}"/>
              </a:ext>
            </a:extLst>
          </p:cNvPr>
          <p:cNvCxnSpPr/>
          <p:nvPr/>
        </p:nvCxnSpPr>
        <p:spPr>
          <a:xfrm flipH="1" flipV="1">
            <a:off x="4362782" y="3587821"/>
            <a:ext cx="3523274" cy="2098995"/>
          </a:xfrm>
          <a:prstGeom prst="straightConnector1">
            <a:avLst/>
          </a:prstGeom>
          <a:ln w="57150" cap="flat" cmpd="sng" algn="ctr">
            <a:solidFill>
              <a:srgbClr val="7030A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37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8C7DE-6178-1142-9307-7A2514CEE0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Косинусная мера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4AABD38C-FB07-B843-BA12-5DEAF50796FD}"/>
              </a:ext>
            </a:extLst>
          </p:cNvPr>
          <p:cNvSpPr txBox="1"/>
          <p:nvPr/>
        </p:nvSpPr>
        <p:spPr>
          <a:xfrm>
            <a:off x="3443844" y="2552512"/>
            <a:ext cx="4711600" cy="593346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  <a:tabLst>
                <a:tab pos="2605343" algn="l"/>
                <a:tab pos="4642717" algn="l"/>
              </a:tabLst>
            </a:pPr>
            <a:r>
              <a:rPr sz="3790" i="1" spc="27" dirty="0">
                <a:latin typeface="Times New Roman"/>
                <a:cs typeface="Times New Roman"/>
              </a:rPr>
              <a:t>s</a:t>
            </a:r>
            <a:r>
              <a:rPr sz="3790" spc="27" dirty="0">
                <a:latin typeface="Times New Roman"/>
                <a:cs typeface="Times New Roman"/>
              </a:rPr>
              <a:t>(</a:t>
            </a:r>
            <a:r>
              <a:rPr sz="3790" i="1" spc="27" dirty="0">
                <a:latin typeface="Times New Roman"/>
                <a:cs typeface="Times New Roman"/>
              </a:rPr>
              <a:t>i</a:t>
            </a:r>
            <a:r>
              <a:rPr sz="3790" spc="27" dirty="0">
                <a:latin typeface="Times New Roman"/>
                <a:cs typeface="Times New Roman"/>
              </a:rPr>
              <a:t>,</a:t>
            </a:r>
            <a:r>
              <a:rPr sz="3790" spc="-24" dirty="0">
                <a:latin typeface="Times New Roman"/>
                <a:cs typeface="Times New Roman"/>
              </a:rPr>
              <a:t> </a:t>
            </a:r>
            <a:r>
              <a:rPr sz="3790" i="1" spc="139" dirty="0">
                <a:latin typeface="Times New Roman"/>
                <a:cs typeface="Times New Roman"/>
              </a:rPr>
              <a:t>j</a:t>
            </a:r>
            <a:r>
              <a:rPr sz="3790" spc="139" dirty="0">
                <a:latin typeface="Times New Roman"/>
                <a:cs typeface="Times New Roman"/>
              </a:rPr>
              <a:t>)</a:t>
            </a:r>
            <a:r>
              <a:rPr sz="3790" spc="-240" dirty="0">
                <a:latin typeface="Times New Roman"/>
                <a:cs typeface="Times New Roman"/>
              </a:rPr>
              <a:t> </a:t>
            </a:r>
            <a:r>
              <a:rPr sz="3790" spc="9" dirty="0">
                <a:latin typeface="Symbol"/>
                <a:cs typeface="Symbol"/>
              </a:rPr>
              <a:t></a:t>
            </a:r>
            <a:r>
              <a:rPr sz="5685" u="heavy" spc="13" baseline="20888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</a:t>
            </a:r>
            <a:r>
              <a:rPr lang="ru-RU" sz="5685" u="heavy" spc="13" baseline="20888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         </a:t>
            </a:r>
            <a:r>
              <a:rPr sz="3275" i="1" u="heavy" spc="13" baseline="362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u	</a:t>
            </a:r>
            <a:endParaRPr sz="3275" baseline="36265" dirty="0">
              <a:latin typeface="Times New Roman"/>
              <a:cs typeface="Times New Roman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97096E5B-5059-C041-8213-36A1B914E954}"/>
              </a:ext>
            </a:extLst>
          </p:cNvPr>
          <p:cNvSpPr txBox="1">
            <a:spLocks/>
          </p:cNvSpPr>
          <p:nvPr/>
        </p:nvSpPr>
        <p:spPr>
          <a:xfrm>
            <a:off x="5913585" y="1785071"/>
            <a:ext cx="1325007" cy="886884"/>
          </a:xfrm>
          <a:prstGeom prst="rect">
            <a:avLst/>
          </a:prstGeom>
        </p:spPr>
        <p:txBody>
          <a:bodyPr vert="horz" wrap="square" lIns="0" tIns="9627" rIns="0" bIns="0" rtlCol="0" anchor="ctr">
            <a:spAutoFit/>
          </a:bodyPr>
          <a:lstStyle>
            <a:lvl1pPr algn="ctr" eaLnBrk="1" hangingPunct="1">
              <a:defRPr sz="3600" b="0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7701">
              <a:spcBef>
                <a:spcPts val="76"/>
              </a:spcBef>
            </a:pPr>
            <a:r>
              <a:rPr lang="en-US" sz="8550" kern="0" spc="18" baseline="2068" dirty="0">
                <a:solidFill>
                  <a:schemeClr val="tx1"/>
                </a:solidFill>
                <a:latin typeface="Symbol"/>
                <a:cs typeface="Symbol"/>
              </a:rPr>
              <a:t></a:t>
            </a:r>
            <a:r>
              <a:rPr lang="en-US" sz="8550" kern="0" spc="-1455" baseline="2068" dirty="0">
                <a:solidFill>
                  <a:schemeClr val="tx1"/>
                </a:solidFill>
              </a:rPr>
              <a:t> </a:t>
            </a:r>
            <a:r>
              <a:rPr lang="en-US" sz="5685" i="1" kern="0" spc="-177" baseline="13777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183" i="1" kern="0" spc="-118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ui</a:t>
            </a:r>
            <a:r>
              <a:rPr lang="en-US" sz="5685" i="1" kern="0" spc="-177" baseline="13777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183" i="1" kern="0" spc="-118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uj</a:t>
            </a:r>
            <a:endParaRPr lang="en-US" sz="2183" i="1" kern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784009BF-DD0B-2543-AD07-F9B426365A54}"/>
              </a:ext>
            </a:extLst>
          </p:cNvPr>
          <p:cNvSpPr txBox="1"/>
          <p:nvPr/>
        </p:nvSpPr>
        <p:spPr>
          <a:xfrm>
            <a:off x="6116536" y="3351459"/>
            <a:ext cx="233349" cy="346036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2183" i="1" spc="6" dirty="0">
                <a:latin typeface="Times New Roman"/>
                <a:cs typeface="Times New Roman"/>
              </a:rPr>
              <a:t>ui</a:t>
            </a:r>
            <a:endParaRPr sz="2183">
              <a:latin typeface="Times New Roman"/>
              <a:cs typeface="Times New Roman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ED2F71DC-0490-1B4F-9966-79F53EFCB6CF}"/>
              </a:ext>
            </a:extLst>
          </p:cNvPr>
          <p:cNvSpPr/>
          <p:nvPr/>
        </p:nvSpPr>
        <p:spPr>
          <a:xfrm>
            <a:off x="5097504" y="2964096"/>
            <a:ext cx="1484424" cy="965357"/>
          </a:xfrm>
          <a:custGeom>
            <a:avLst/>
            <a:gdLst/>
            <a:ahLst/>
            <a:cxnLst/>
            <a:rect l="l" t="t" r="r" b="b"/>
            <a:pathLst>
              <a:path w="2447925" h="1591945">
                <a:moveTo>
                  <a:pt x="0" y="1168933"/>
                </a:moveTo>
                <a:lnTo>
                  <a:pt x="109135" y="1047364"/>
                </a:lnTo>
                <a:lnTo>
                  <a:pt x="279595" y="1591827"/>
                </a:lnTo>
                <a:lnTo>
                  <a:pt x="478118" y="0"/>
                </a:lnTo>
                <a:lnTo>
                  <a:pt x="2447756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91EFB25E-81BD-E340-B778-BDF9BCFA3E60}"/>
              </a:ext>
            </a:extLst>
          </p:cNvPr>
          <p:cNvSpPr/>
          <p:nvPr/>
        </p:nvSpPr>
        <p:spPr>
          <a:xfrm>
            <a:off x="5096874" y="2963470"/>
            <a:ext cx="1485194" cy="1058542"/>
          </a:xfrm>
          <a:custGeom>
            <a:avLst/>
            <a:gdLst/>
            <a:ahLst/>
            <a:cxnLst/>
            <a:rect l="l" t="t" r="r" b="b"/>
            <a:pathLst>
              <a:path w="2449195" h="1745614">
                <a:moveTo>
                  <a:pt x="136749" y="1132562"/>
                </a:moveTo>
                <a:lnTo>
                  <a:pt x="66521" y="1132562"/>
                </a:lnTo>
                <a:lnTo>
                  <a:pt x="261929" y="1745601"/>
                </a:lnTo>
                <a:lnTo>
                  <a:pt x="301425" y="1745601"/>
                </a:lnTo>
                <a:lnTo>
                  <a:pt x="320094" y="1593899"/>
                </a:lnTo>
                <a:lnTo>
                  <a:pt x="280640" y="1593899"/>
                </a:lnTo>
                <a:lnTo>
                  <a:pt x="136749" y="1132562"/>
                </a:lnTo>
                <a:close/>
              </a:path>
              <a:path w="2449195" h="1745614">
                <a:moveTo>
                  <a:pt x="2448857" y="0"/>
                </a:moveTo>
                <a:lnTo>
                  <a:pt x="478121" y="0"/>
                </a:lnTo>
                <a:lnTo>
                  <a:pt x="280640" y="1593899"/>
                </a:lnTo>
                <a:lnTo>
                  <a:pt x="320094" y="1593899"/>
                </a:lnTo>
                <a:lnTo>
                  <a:pt x="511387" y="39475"/>
                </a:lnTo>
                <a:lnTo>
                  <a:pt x="2448857" y="39475"/>
                </a:lnTo>
                <a:lnTo>
                  <a:pt x="2448857" y="0"/>
                </a:lnTo>
                <a:close/>
              </a:path>
              <a:path w="2449195" h="1745614">
                <a:moveTo>
                  <a:pt x="110174" y="1047360"/>
                </a:moveTo>
                <a:lnTo>
                  <a:pt x="0" y="1169964"/>
                </a:lnTo>
                <a:lnTo>
                  <a:pt x="18711" y="1186592"/>
                </a:lnTo>
                <a:lnTo>
                  <a:pt x="66521" y="1132562"/>
                </a:lnTo>
                <a:lnTo>
                  <a:pt x="136749" y="1132562"/>
                </a:lnTo>
                <a:lnTo>
                  <a:pt x="110174" y="10473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3EB0FC0A-5EAB-F843-833E-C5DB286E853C}"/>
              </a:ext>
            </a:extLst>
          </p:cNvPr>
          <p:cNvSpPr txBox="1"/>
          <p:nvPr/>
        </p:nvSpPr>
        <p:spPr>
          <a:xfrm>
            <a:off x="7639306" y="3351459"/>
            <a:ext cx="233349" cy="346036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2183" i="1" spc="6" dirty="0">
                <a:latin typeface="Times New Roman"/>
                <a:cs typeface="Times New Roman"/>
              </a:rPr>
              <a:t>uj</a:t>
            </a:r>
            <a:endParaRPr sz="2183">
              <a:latin typeface="Times New Roman"/>
              <a:cs typeface="Times New Roman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212B99E3-3CB7-204F-B28F-6EB6EC0EEB03}"/>
              </a:ext>
            </a:extLst>
          </p:cNvPr>
          <p:cNvSpPr txBox="1"/>
          <p:nvPr/>
        </p:nvSpPr>
        <p:spPr>
          <a:xfrm>
            <a:off x="6364870" y="3013733"/>
            <a:ext cx="1683502" cy="346036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  <a:tabLst>
                <a:tab pos="1535250" algn="l"/>
              </a:tabLst>
            </a:pPr>
            <a:r>
              <a:rPr sz="2183" spc="9" dirty="0">
                <a:latin typeface="Times New Roman"/>
                <a:cs typeface="Times New Roman"/>
              </a:rPr>
              <a:t>2	2</a:t>
            </a:r>
            <a:endParaRPr sz="2183">
              <a:latin typeface="Times New Roman"/>
              <a:cs typeface="Times New Roman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BD9E117A-997F-B546-AB49-0D4670D933EA}"/>
              </a:ext>
            </a:extLst>
          </p:cNvPr>
          <p:cNvSpPr txBox="1"/>
          <p:nvPr/>
        </p:nvSpPr>
        <p:spPr>
          <a:xfrm>
            <a:off x="5590879" y="3696741"/>
            <a:ext cx="1678111" cy="346036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  <a:tabLst>
                <a:tab pos="1530244" algn="l"/>
              </a:tabLst>
            </a:pPr>
            <a:r>
              <a:rPr sz="2183" i="1" spc="9" dirty="0">
                <a:latin typeface="Times New Roman"/>
                <a:cs typeface="Times New Roman"/>
              </a:rPr>
              <a:t>u	u</a:t>
            </a:r>
            <a:endParaRPr sz="2183" dirty="0">
              <a:latin typeface="Times New Roman"/>
              <a:cs typeface="Times New Roman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60C1F0A2-2755-EC42-AB38-D77B31706CEE}"/>
              </a:ext>
            </a:extLst>
          </p:cNvPr>
          <p:cNvSpPr txBox="1"/>
          <p:nvPr/>
        </p:nvSpPr>
        <p:spPr>
          <a:xfrm>
            <a:off x="5401794" y="2784383"/>
            <a:ext cx="2307691" cy="886884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  <a:tabLst>
                <a:tab pos="1530244" algn="l"/>
              </a:tabLst>
            </a:pPr>
            <a:r>
              <a:rPr sz="8550" spc="18" baseline="-7387" dirty="0">
                <a:latin typeface="Symbol"/>
                <a:cs typeface="Symbol"/>
              </a:rPr>
              <a:t></a:t>
            </a:r>
            <a:r>
              <a:rPr sz="8550" spc="-1392" baseline="-7387" dirty="0">
                <a:latin typeface="Times New Roman"/>
                <a:cs typeface="Times New Roman"/>
              </a:rPr>
              <a:t> </a:t>
            </a:r>
            <a:r>
              <a:rPr sz="3790" i="1" spc="6" dirty="0">
                <a:latin typeface="Times New Roman"/>
                <a:cs typeface="Times New Roman"/>
              </a:rPr>
              <a:t>r	</a:t>
            </a:r>
            <a:r>
              <a:rPr sz="8550" spc="18" baseline="-7387" dirty="0">
                <a:latin typeface="Symbol"/>
                <a:cs typeface="Symbol"/>
              </a:rPr>
              <a:t></a:t>
            </a:r>
            <a:r>
              <a:rPr sz="8550" spc="-1469" baseline="-7387" dirty="0">
                <a:latin typeface="Times New Roman"/>
                <a:cs typeface="Times New Roman"/>
              </a:rPr>
              <a:t> </a:t>
            </a:r>
            <a:r>
              <a:rPr sz="3790" i="1" spc="6" dirty="0">
                <a:latin typeface="Times New Roman"/>
                <a:cs typeface="Times New Roman"/>
              </a:rPr>
              <a:t>r</a:t>
            </a:r>
            <a:endParaRPr sz="3790">
              <a:latin typeface="Times New Roman"/>
              <a:cs typeface="Times New Roman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A5A74270-7D44-CA47-893C-61BC094C3D37}"/>
              </a:ext>
            </a:extLst>
          </p:cNvPr>
          <p:cNvSpPr/>
          <p:nvPr/>
        </p:nvSpPr>
        <p:spPr>
          <a:xfrm>
            <a:off x="6620272" y="2964096"/>
            <a:ext cx="1489430" cy="965357"/>
          </a:xfrm>
          <a:custGeom>
            <a:avLst/>
            <a:gdLst/>
            <a:ahLst/>
            <a:cxnLst/>
            <a:rect l="l" t="t" r="r" b="b"/>
            <a:pathLst>
              <a:path w="2456180" h="1591945">
                <a:moveTo>
                  <a:pt x="0" y="1168933"/>
                </a:moveTo>
                <a:lnTo>
                  <a:pt x="109135" y="1047364"/>
                </a:lnTo>
                <a:lnTo>
                  <a:pt x="279595" y="1591827"/>
                </a:lnTo>
                <a:lnTo>
                  <a:pt x="478118" y="0"/>
                </a:lnTo>
                <a:lnTo>
                  <a:pt x="2456072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C1B86B0E-CAEA-3146-9560-D36B2BA500C8}"/>
              </a:ext>
            </a:extLst>
          </p:cNvPr>
          <p:cNvSpPr/>
          <p:nvPr/>
        </p:nvSpPr>
        <p:spPr>
          <a:xfrm>
            <a:off x="6619642" y="2963470"/>
            <a:ext cx="1490200" cy="1058542"/>
          </a:xfrm>
          <a:custGeom>
            <a:avLst/>
            <a:gdLst/>
            <a:ahLst/>
            <a:cxnLst/>
            <a:rect l="l" t="t" r="r" b="b"/>
            <a:pathLst>
              <a:path w="2457450" h="1745614">
                <a:moveTo>
                  <a:pt x="136728" y="1132562"/>
                </a:moveTo>
                <a:lnTo>
                  <a:pt x="66490" y="1132562"/>
                </a:lnTo>
                <a:lnTo>
                  <a:pt x="261981" y="1745601"/>
                </a:lnTo>
                <a:lnTo>
                  <a:pt x="301456" y="1745601"/>
                </a:lnTo>
                <a:lnTo>
                  <a:pt x="320123" y="1593899"/>
                </a:lnTo>
                <a:lnTo>
                  <a:pt x="280619" y="1593899"/>
                </a:lnTo>
                <a:lnTo>
                  <a:pt x="136728" y="1132562"/>
                </a:lnTo>
                <a:close/>
              </a:path>
              <a:path w="2457450" h="1745614">
                <a:moveTo>
                  <a:pt x="2457097" y="0"/>
                </a:moveTo>
                <a:lnTo>
                  <a:pt x="478100" y="0"/>
                </a:lnTo>
                <a:lnTo>
                  <a:pt x="280619" y="1593899"/>
                </a:lnTo>
                <a:lnTo>
                  <a:pt x="320123" y="1593899"/>
                </a:lnTo>
                <a:lnTo>
                  <a:pt x="511398" y="39475"/>
                </a:lnTo>
                <a:lnTo>
                  <a:pt x="2457097" y="39475"/>
                </a:lnTo>
                <a:lnTo>
                  <a:pt x="2457097" y="0"/>
                </a:lnTo>
                <a:close/>
              </a:path>
              <a:path w="2457450" h="1745614">
                <a:moveTo>
                  <a:pt x="110153" y="1047360"/>
                </a:moveTo>
                <a:lnTo>
                  <a:pt x="0" y="1169964"/>
                </a:lnTo>
                <a:lnTo>
                  <a:pt x="18742" y="1186592"/>
                </a:lnTo>
                <a:lnTo>
                  <a:pt x="66490" y="1132562"/>
                </a:lnTo>
                <a:lnTo>
                  <a:pt x="136728" y="1132562"/>
                </a:lnTo>
                <a:lnTo>
                  <a:pt x="110153" y="10473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4C4973F-F3D7-2F43-86E2-5F9EC81F369C}"/>
              </a:ext>
            </a:extLst>
          </p:cNvPr>
          <p:cNvSpPr txBox="1">
            <a:spLocks/>
          </p:cNvSpPr>
          <p:nvPr/>
        </p:nvSpPr>
        <p:spPr>
          <a:xfrm>
            <a:off x="457200" y="4042777"/>
            <a:ext cx="11198860" cy="2476775"/>
          </a:xfrm>
          <a:prstGeom prst="rect">
            <a:avLst/>
          </a:prstGeom>
        </p:spPr>
        <p:txBody>
          <a:bodyPr lIns="90000" anchor="ctr"/>
          <a:lstStyle>
            <a:lvl1pPr marL="0" eaLnBrk="1" hangingPunct="1">
              <a:lnSpc>
                <a:spcPct val="120000"/>
              </a:lnSpc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lnSpc>
                <a:spcPct val="120000"/>
              </a:lnSpc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eaLnBrk="1" hangingPunct="1">
              <a:lnSpc>
                <a:spcPct val="120000"/>
              </a:lnSpc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eaLnBrk="1" hangingPunct="1">
              <a:lnSpc>
                <a:spcPct val="120000"/>
              </a:lnSpc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eaLnBrk="1" hangingPunct="1">
              <a:lnSpc>
                <a:spcPct val="120000"/>
              </a:lnSpc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ru-RU" kern="0" dirty="0">
                <a:solidFill>
                  <a:sysClr val="windowText" lastClr="000000"/>
                </a:solidFill>
              </a:rPr>
              <a:t>Числитель считается только </a:t>
            </a:r>
            <a:r>
              <a:rPr lang="ru-RU" u="sng" kern="0" dirty="0">
                <a:solidFill>
                  <a:sysClr val="windowText" lastClr="000000"/>
                </a:solidFill>
              </a:rPr>
              <a:t>по общим юзерам</a:t>
            </a:r>
            <a:r>
              <a:rPr lang="ru-RU" kern="0" dirty="0">
                <a:solidFill>
                  <a:sysClr val="windowText" lastClr="000000"/>
                </a:solidFill>
              </a:rPr>
              <a:t>!</a:t>
            </a:r>
            <a:endParaRPr lang="en-US" kern="0" dirty="0">
              <a:solidFill>
                <a:sysClr val="windowText" lastClr="000000"/>
              </a:solidFill>
            </a:endParaRPr>
          </a:p>
          <a:p>
            <a:r>
              <a:rPr lang="ru-RU" kern="0" dirty="0">
                <a:solidFill>
                  <a:sysClr val="windowText" lastClr="000000"/>
                </a:solidFill>
              </a:rPr>
              <a:t>Знаменатель считается </a:t>
            </a:r>
            <a:r>
              <a:rPr lang="ru-RU" u="sng" kern="0" dirty="0">
                <a:solidFill>
                  <a:sysClr val="windowText" lastClr="000000"/>
                </a:solidFill>
              </a:rPr>
              <a:t>по всем юзерам</a:t>
            </a:r>
            <a:r>
              <a:rPr lang="ru-RU" kern="0" dirty="0">
                <a:solidFill>
                  <a:sysClr val="windowText" lastClr="000000"/>
                </a:solidFill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B3D3A6-2676-8344-95AC-FC0B5110570A}"/>
              </a:ext>
            </a:extLst>
          </p:cNvPr>
          <p:cNvSpPr txBox="1"/>
          <p:nvPr/>
        </p:nvSpPr>
        <p:spPr>
          <a:xfrm>
            <a:off x="4614853" y="6201989"/>
            <a:ext cx="36301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b="1" dirty="0"/>
              <a:t>Что может пойти не так?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0908C1-1D4C-E644-9826-BCA57B566AA3}"/>
              </a:ext>
            </a:extLst>
          </p:cNvPr>
          <p:cNvSpPr txBox="1"/>
          <p:nvPr/>
        </p:nvSpPr>
        <p:spPr>
          <a:xfrm>
            <a:off x="9067406" y="2459735"/>
            <a:ext cx="20281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Важен только угол между векторами!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BC0574-4963-4747-A855-097FEF0D28BE}"/>
              </a:ext>
            </a:extLst>
          </p:cNvPr>
          <p:cNvSpPr/>
          <p:nvPr/>
        </p:nvSpPr>
        <p:spPr>
          <a:xfrm>
            <a:off x="8719993" y="4896443"/>
            <a:ext cx="269225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i="1" kern="0" dirty="0">
                <a:solidFill>
                  <a:sysClr val="windowText" lastClr="000000"/>
                </a:solidFill>
              </a:rPr>
              <a:t>То есть заменили пропуски на нули!</a:t>
            </a:r>
          </a:p>
        </p:txBody>
      </p:sp>
    </p:spTree>
    <p:extLst>
      <p:ext uri="{BB962C8B-B14F-4D97-AF65-F5344CB8AC3E}">
        <p14:creationId xmlns:p14="http://schemas.microsoft.com/office/powerpoint/2010/main" val="2765484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D13A9-67C4-4642-8AB2-245FF06A92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Проблемка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73D9E-E967-294B-994C-A8558973B3E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89913"/>
            <a:ext cx="11198860" cy="770536"/>
          </a:xfrm>
        </p:spPr>
        <p:txBody>
          <a:bodyPr/>
          <a:lstStyle/>
          <a:p>
            <a:r>
              <a:rPr lang="ru-RU" dirty="0"/>
              <a:t>Товары [1,1] и [5,5] считает максимально близкими!</a:t>
            </a:r>
          </a:p>
        </p:txBody>
      </p:sp>
      <p:pic>
        <p:nvPicPr>
          <p:cNvPr id="4" name="pasted-image.png">
            <a:extLst>
              <a:ext uri="{FF2B5EF4-FFF2-40B4-BE49-F238E27FC236}">
                <a16:creationId xmlns:a16="http://schemas.microsoft.com/office/drawing/2014/main" id="{69C64CB3-1080-7044-B7DC-39AD897D80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753" b="51099"/>
          <a:stretch/>
        </p:blipFill>
        <p:spPr>
          <a:xfrm>
            <a:off x="3647729" y="2564905"/>
            <a:ext cx="1747877" cy="2124235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FC056FE-D72D-BA46-B60C-CD1602E67986}"/>
              </a:ext>
            </a:extLst>
          </p:cNvPr>
          <p:cNvGraphicFramePr>
            <a:graphicFrameLocks noGrp="1"/>
          </p:cNvGraphicFramePr>
          <p:nvPr/>
        </p:nvGraphicFramePr>
        <p:xfrm>
          <a:off x="4315485" y="3645025"/>
          <a:ext cx="1080120" cy="108012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540060">
                  <a:extLst>
                    <a:ext uri="{9D8B030D-6E8A-4147-A177-3AD203B41FA5}">
                      <a16:colId xmlns:a16="http://schemas.microsoft.com/office/drawing/2014/main" val="2258054518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341314977"/>
                    </a:ext>
                  </a:extLst>
                </a:gridCol>
              </a:tblGrid>
              <a:tr h="54006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4864840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216460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FE9E4B-C279-8445-A404-A72BFCC0539D}"/>
              </a:ext>
            </a:extLst>
          </p:cNvPr>
          <p:cNvCxnSpPr>
            <a:cxnSpLocks/>
          </p:cNvCxnSpPr>
          <p:nvPr/>
        </p:nvCxnSpPr>
        <p:spPr>
          <a:xfrm flipV="1">
            <a:off x="6960097" y="2227477"/>
            <a:ext cx="2497667" cy="2497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4AD5C8-432B-834D-B4EB-DDAB42E6BD99}"/>
              </a:ext>
            </a:extLst>
          </p:cNvPr>
          <p:cNvCxnSpPr>
            <a:cxnSpLocks/>
          </p:cNvCxnSpPr>
          <p:nvPr/>
        </p:nvCxnSpPr>
        <p:spPr>
          <a:xfrm flipV="1">
            <a:off x="6888088" y="4221090"/>
            <a:ext cx="504054" cy="5040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87800B2-5636-C74E-85CA-A6D84E71B892}"/>
              </a:ext>
            </a:extLst>
          </p:cNvPr>
          <p:cNvSpPr txBox="1"/>
          <p:nvPr/>
        </p:nvSpPr>
        <p:spPr>
          <a:xfrm>
            <a:off x="7967752" y="467484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/>
            <a:r>
              <a:rPr lang="en-US" sz="2400" dirty="0"/>
              <a:t>cos = 1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019073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884E0-92E9-7340-90F2-DB7FCA6904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Adjusted cosine similarity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573C0-A8FD-A84D-9215-746EE02F204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89913"/>
            <a:ext cx="11198860" cy="697384"/>
          </a:xfrm>
        </p:spPr>
        <p:txBody>
          <a:bodyPr/>
          <a:lstStyle/>
          <a:p>
            <a:r>
              <a:rPr lang="ru-RU" dirty="0"/>
              <a:t>Работает лучше (поправка на средний рейтинг юзера):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10">
                <a:extLst>
                  <a:ext uri="{FF2B5EF4-FFF2-40B4-BE49-F238E27FC236}">
                    <a16:creationId xmlns:a16="http://schemas.microsoft.com/office/drawing/2014/main" id="{2B549941-D8AB-344E-B61E-91C580DB68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5969" y="2388973"/>
                <a:ext cx="6768094" cy="1184042"/>
              </a:xfrm>
              <a:prstGeom prst="rect">
                <a:avLst/>
              </a:prstGeom>
              <a:ln w="12700" cap="flat">
                <a:noFill/>
                <a:miter lim="400000"/>
              </a:ln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charset="0"/>
                          <a:sym typeface="Helvetica Light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charset="0"/>
                          <a:sym typeface="Helvetica Light"/>
                        </a:rPr>
                        <m:t>𝑖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charset="0"/>
                          <a:sym typeface="Helvetica Light"/>
                        </a:rPr>
                        <m:t>, 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charset="0"/>
                          <a:sym typeface="Helvetica Light"/>
                        </a:rPr>
                        <m:t>𝑗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charset="0"/>
                          <a:sym typeface="Helvetica Light"/>
                        </a:rPr>
                        <m:t>)=</m:t>
                      </m:r>
                      <m:f>
                        <m:fPr>
                          <m:ctrlPr>
                            <a:rPr lang="is-I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is-I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𝑢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∈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𝑈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Helvetica Light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𝑢𝑖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 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𝑢𝑗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𝑢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sym typeface="Helvetica Light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charset="0"/>
                                                  <a:sym typeface="Helvetica Light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charset="0"/>
                                                  <a:sym typeface="Helvetica Light"/>
                                                </a:rPr>
                                                <m:t>𝑢</m:t>
                                              </m:r>
                                              <m:r>
                                                <a:rPr lang="en-US"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sym typeface="Helvetica Light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charset="0"/>
                                              <a:sym typeface="Helvetica Light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sym typeface="Helvetica Light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  <a:sym typeface="Helvetica Light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  <a:sym typeface="Helvetica Light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  <a:sym typeface="Helvetica Light"/>
                                                </a:rPr>
                                                <m:t>𝑢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sym typeface="Helvetica Light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charset="0"/>
                                                  <a:sym typeface="Helvetica Light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charset="0"/>
                                                  <a:sym typeface="Helvetica Light"/>
                                                </a:rPr>
                                                <m:t>𝑢</m:t>
                                              </m:r>
                                              <m:r>
                                                <a:rPr lang="en-US"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sym typeface="Helvetica Light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charset="0"/>
                                              <a:sym typeface="Helvetica Light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sym typeface="Helvetica Light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  <a:sym typeface="Helvetica Light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  <a:sym typeface="Helvetica Light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  <a:sym typeface="Helvetica Light"/>
                                                </a:rPr>
                                                <m:t>𝑢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</mc:Choice>
        <mc:Fallback>
          <p:sp>
            <p:nvSpPr>
              <p:cNvPr id="4" name="Content Placeholder 10">
                <a:extLst>
                  <a:ext uri="{FF2B5EF4-FFF2-40B4-BE49-F238E27FC236}">
                    <a16:creationId xmlns:a16="http://schemas.microsoft.com/office/drawing/2014/main" id="{2B549941-D8AB-344E-B61E-91C580DB6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969" y="2388973"/>
                <a:ext cx="6768094" cy="1184042"/>
              </a:xfrm>
              <a:prstGeom prst="rect">
                <a:avLst/>
              </a:prstGeom>
              <a:blipFill>
                <a:blip r:embed="rId2"/>
                <a:stretch>
                  <a:fillRect t="-55319" b="-69149"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61617DB-C4B9-2A47-B737-AC9357306179}"/>
              </a:ext>
            </a:extLst>
          </p:cNvPr>
          <p:cNvSpPr txBox="1">
            <a:spLocks/>
          </p:cNvSpPr>
          <p:nvPr/>
        </p:nvSpPr>
        <p:spPr>
          <a:xfrm>
            <a:off x="3431704" y="4073442"/>
            <a:ext cx="6389340" cy="1195851"/>
          </a:xfrm>
          <a:prstGeom prst="rect">
            <a:avLst/>
          </a:prstGeom>
        </p:spPr>
        <p:txBody>
          <a:bodyPr lIns="67500" anchor="ctr"/>
          <a:lstStyle>
            <a:lvl1pPr marL="0" eaLnBrk="1" hangingPunct="1">
              <a:lnSpc>
                <a:spcPct val="120000"/>
              </a:lnSpc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lnSpc>
                <a:spcPct val="120000"/>
              </a:lnSpc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eaLnBrk="1" hangingPunct="1">
              <a:lnSpc>
                <a:spcPct val="120000"/>
              </a:lnSpc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eaLnBrk="1" hangingPunct="1">
              <a:lnSpc>
                <a:spcPct val="120000"/>
              </a:lnSpc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eaLnBrk="1" hangingPunct="1">
              <a:lnSpc>
                <a:spcPct val="120000"/>
              </a:lnSpc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ru-RU" kern="0" dirty="0">
                <a:solidFill>
                  <a:sysClr val="windowText" lastClr="000000"/>
                </a:solidFill>
                <a:latin typeface="+mn-lt"/>
              </a:rPr>
              <a:t>Суммирование только </a:t>
            </a:r>
            <a:r>
              <a:rPr lang="ru-RU" u="sng" kern="0" dirty="0">
                <a:solidFill>
                  <a:sysClr val="windowText" lastClr="000000"/>
                </a:solidFill>
                <a:latin typeface="+mn-lt"/>
              </a:rPr>
              <a:t>по общим юзерам</a:t>
            </a:r>
            <a:r>
              <a:rPr lang="ru-RU" kern="0" dirty="0">
                <a:solidFill>
                  <a:sysClr val="windowText" lastClr="000000"/>
                </a:solidFill>
                <a:latin typeface="+mn-l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493762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D13A9-67C4-4642-8AB2-245FF06A92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И проблемы больше нет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73D9E-E967-294B-994C-A8558973B3E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89913"/>
            <a:ext cx="11198860" cy="553998"/>
          </a:xfrm>
        </p:spPr>
        <p:txBody>
          <a:bodyPr/>
          <a:lstStyle/>
          <a:p>
            <a:r>
              <a:rPr lang="ru-RU" dirty="0"/>
              <a:t>Товары [1,1] и [5,5]:</a:t>
            </a:r>
          </a:p>
        </p:txBody>
      </p:sp>
      <p:pic>
        <p:nvPicPr>
          <p:cNvPr id="4" name="pasted-image.png">
            <a:extLst>
              <a:ext uri="{FF2B5EF4-FFF2-40B4-BE49-F238E27FC236}">
                <a16:creationId xmlns:a16="http://schemas.microsoft.com/office/drawing/2014/main" id="{69C64CB3-1080-7044-B7DC-39AD897D80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753" b="51099"/>
          <a:stretch/>
        </p:blipFill>
        <p:spPr>
          <a:xfrm>
            <a:off x="5320050" y="2456895"/>
            <a:ext cx="1747877" cy="2124235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FC056FE-D72D-BA46-B60C-CD1602E67986}"/>
              </a:ext>
            </a:extLst>
          </p:cNvPr>
          <p:cNvGraphicFramePr>
            <a:graphicFrameLocks noGrp="1"/>
          </p:cNvGraphicFramePr>
          <p:nvPr/>
        </p:nvGraphicFramePr>
        <p:xfrm>
          <a:off x="5987806" y="3537015"/>
          <a:ext cx="1080120" cy="108012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540060">
                  <a:extLst>
                    <a:ext uri="{9D8B030D-6E8A-4147-A177-3AD203B41FA5}">
                      <a16:colId xmlns:a16="http://schemas.microsoft.com/office/drawing/2014/main" val="2258054518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341314977"/>
                    </a:ext>
                  </a:extLst>
                </a:gridCol>
              </a:tblGrid>
              <a:tr h="54006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4864840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216460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FE9E4B-C279-8445-A404-A72BFCC0539D}"/>
              </a:ext>
            </a:extLst>
          </p:cNvPr>
          <p:cNvCxnSpPr>
            <a:cxnSpLocks/>
          </p:cNvCxnSpPr>
          <p:nvPr/>
        </p:nvCxnSpPr>
        <p:spPr>
          <a:xfrm flipH="1">
            <a:off x="8000483" y="3545702"/>
            <a:ext cx="800156" cy="8001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4AD5C8-432B-834D-B4EB-DDAB42E6BD99}"/>
              </a:ext>
            </a:extLst>
          </p:cNvPr>
          <p:cNvCxnSpPr>
            <a:cxnSpLocks/>
          </p:cNvCxnSpPr>
          <p:nvPr/>
        </p:nvCxnSpPr>
        <p:spPr>
          <a:xfrm flipV="1">
            <a:off x="8895571" y="2600641"/>
            <a:ext cx="862009" cy="8620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asted-image.png">
            <a:extLst>
              <a:ext uri="{FF2B5EF4-FFF2-40B4-BE49-F238E27FC236}">
                <a16:creationId xmlns:a16="http://schemas.microsoft.com/office/drawing/2014/main" id="{362455F0-05FC-F84E-9A37-96539EAA51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753" b="51099"/>
          <a:stretch/>
        </p:blipFill>
        <p:spPr>
          <a:xfrm>
            <a:off x="2639617" y="2420889"/>
            <a:ext cx="1747877" cy="2124235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B3BA21B-7FE4-1942-B6E7-E87C6D7B2941}"/>
              </a:ext>
            </a:extLst>
          </p:cNvPr>
          <p:cNvGraphicFramePr>
            <a:graphicFrameLocks noGrp="1"/>
          </p:cNvGraphicFramePr>
          <p:nvPr/>
        </p:nvGraphicFramePr>
        <p:xfrm>
          <a:off x="3307373" y="3501009"/>
          <a:ext cx="1080120" cy="108012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540060">
                  <a:extLst>
                    <a:ext uri="{9D8B030D-6E8A-4147-A177-3AD203B41FA5}">
                      <a16:colId xmlns:a16="http://schemas.microsoft.com/office/drawing/2014/main" val="2258054518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341314977"/>
                    </a:ext>
                  </a:extLst>
                </a:gridCol>
              </a:tblGrid>
              <a:tr h="54006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4864840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216460"/>
                  </a:ext>
                </a:extLst>
              </a:tr>
            </a:tbl>
          </a:graphicData>
        </a:graphic>
      </p:graphicFrame>
      <p:sp>
        <p:nvSpPr>
          <p:cNvPr id="6" name="Right Arrow 5">
            <a:extLst>
              <a:ext uri="{FF2B5EF4-FFF2-40B4-BE49-F238E27FC236}">
                <a16:creationId xmlns:a16="http://schemas.microsoft.com/office/drawing/2014/main" id="{0C0CF8C9-B645-F74A-BE94-9AF5891BEC79}"/>
              </a:ext>
            </a:extLst>
          </p:cNvPr>
          <p:cNvSpPr/>
          <p:nvPr/>
        </p:nvSpPr>
        <p:spPr>
          <a:xfrm>
            <a:off x="4584817" y="3205631"/>
            <a:ext cx="522756" cy="841133"/>
          </a:xfrm>
          <a:prstGeom prst="rightArrow">
            <a:avLst/>
          </a:prstGeom>
          <a:solidFill>
            <a:srgbClr val="0058A9"/>
          </a:solidFill>
          <a:ln w="127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rtlCol="0" anchor="ctr">
            <a:spAutoFit/>
          </a:bodyPr>
          <a:lstStyle/>
          <a:p>
            <a:pPr algn="l"/>
            <a:endParaRPr lang="ru-RU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00DBC2-F9C9-8545-90A7-886A27F60AF2}"/>
              </a:ext>
            </a:extLst>
          </p:cNvPr>
          <p:cNvSpPr txBox="1"/>
          <p:nvPr/>
        </p:nvSpPr>
        <p:spPr>
          <a:xfrm>
            <a:off x="8544272" y="448519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/>
            <a:r>
              <a:rPr lang="en-US" sz="2400" dirty="0"/>
              <a:t>cos = -1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1714255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372A0-495E-8547-9B2F-580FDDFC6F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Плюсы </a:t>
            </a:r>
            <a:r>
              <a:rPr lang="en-US" dirty="0"/>
              <a:t>item-based CF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9BF02-DB6B-0146-9637-84840D13606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SzTx/>
              <a:buFont typeface="Arial" panose="020B0604020202020204" pitchFamily="34" charset="0"/>
              <a:buChar char="•"/>
            </a:pPr>
            <a:r>
              <a:rPr lang="ru-RU" dirty="0"/>
              <a:t>Для популярных товаров можно получить надежную оценку похожести.</a:t>
            </a:r>
          </a:p>
          <a:p>
            <a:pPr marL="342900" indent="-342900">
              <a:lnSpc>
                <a:spcPct val="150000"/>
              </a:lnSpc>
              <a:buSzTx/>
              <a:buFont typeface="Arial" panose="020B0604020202020204" pitchFamily="34" charset="0"/>
              <a:buChar char="•"/>
            </a:pPr>
            <a:endParaRPr lang="ru-RU" dirty="0"/>
          </a:p>
          <a:p>
            <a:pPr marL="342900" indent="-342900">
              <a:lnSpc>
                <a:spcPct val="150000"/>
              </a:lnSpc>
              <a:buSzTx/>
              <a:buFont typeface="Arial" panose="020B0604020202020204" pitchFamily="34" charset="0"/>
              <a:buChar char="•"/>
            </a:pPr>
            <a:r>
              <a:rPr lang="ru-RU" dirty="0"/>
              <a:t>Можно обновлять похожести товаров реже, например раз в день.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25DF3F-4BD6-714B-B5A4-F52E5A4A5332}"/>
              </a:ext>
            </a:extLst>
          </p:cNvPr>
          <p:cNvSpPr/>
          <p:nvPr/>
        </p:nvSpPr>
        <p:spPr>
          <a:xfrm>
            <a:off x="7184375" y="649589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>
                <a:hlinkClick r:id="rId2"/>
              </a:rPr>
              <a:t>https://www.cs.umd.edu/~samir/498/Amazon-Recommendations.pdf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08031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F7114-A7E2-1F4D-B8EF-EFDD45FBC3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Item-item </a:t>
            </a:r>
            <a:r>
              <a:rPr lang="ru-RU" dirty="0"/>
              <a:t>похожести в офлайне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79D22-9AF7-564A-ABF9-DC9C600BF8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89912"/>
            <a:ext cx="11198860" cy="1251407"/>
          </a:xfrm>
        </p:spPr>
        <p:txBody>
          <a:bodyPr/>
          <a:lstStyle/>
          <a:p>
            <a:r>
              <a:rPr lang="ru-RU" dirty="0"/>
              <a:t>Будем обновлять их раз в день, считать на </a:t>
            </a:r>
            <a:r>
              <a:rPr lang="en-US" dirty="0"/>
              <a:t>MapReduce </a:t>
            </a:r>
            <a:r>
              <a:rPr lang="ru-RU" dirty="0"/>
              <a:t>при помощи инвертированного индекса (как в прошлой лекции):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B0837A-9B56-BB4A-A2AE-18AC6FF816F2}"/>
              </a:ext>
            </a:extLst>
          </p:cNvPr>
          <p:cNvGrpSpPr/>
          <p:nvPr/>
        </p:nvGrpSpPr>
        <p:grpSpPr>
          <a:xfrm>
            <a:off x="3278771" y="2807831"/>
            <a:ext cx="8228418" cy="3671899"/>
            <a:chOff x="1362846" y="1289912"/>
            <a:chExt cx="16819647" cy="75057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F2B3A88-E2ED-B04D-9A52-690705E62E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940" r="13397"/>
            <a:stretch/>
          </p:blipFill>
          <p:spPr>
            <a:xfrm>
              <a:off x="1731185" y="1289912"/>
              <a:ext cx="7714722" cy="75057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263338-A4A8-F649-B81A-B4F40BE0DADE}"/>
                </a:ext>
              </a:extLst>
            </p:cNvPr>
            <p:cNvSpPr txBox="1"/>
            <p:nvPr/>
          </p:nvSpPr>
          <p:spPr>
            <a:xfrm>
              <a:off x="10622910" y="3279280"/>
              <a:ext cx="7559583" cy="23710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2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(1,</a:t>
              </a:r>
              <a:r>
                <a:rPr kumimoji="0" lang="ru-RU" sz="2200" b="0" i="0" u="none" strike="noStrike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 3) –</a:t>
              </a:r>
              <a:r>
                <a:rPr lang="en-US" sz="2200" dirty="0"/>
                <a:t>&gt; (5</a:t>
              </a:r>
              <a:r>
                <a:rPr lang="ru-RU" sz="2200" dirty="0"/>
                <a:t> – 3</a:t>
              </a:r>
              <a:r>
                <a:rPr lang="en-US" sz="2200" dirty="0"/>
                <a:t>.3) * (4 – 3.3)</a:t>
              </a:r>
            </a:p>
            <a:p>
              <a:pPr algn="ctr"/>
              <a:r>
                <a:rPr lang="ru-RU" sz="2200" dirty="0"/>
                <a:t>(1, </a:t>
              </a:r>
              <a:r>
                <a:rPr lang="en-US" sz="2200" dirty="0"/>
                <a:t>6</a:t>
              </a:r>
              <a:r>
                <a:rPr lang="ru-RU" sz="2200" dirty="0"/>
                <a:t>) –</a:t>
              </a:r>
              <a:r>
                <a:rPr lang="en-US" sz="2200" dirty="0"/>
                <a:t>&gt; (5</a:t>
              </a:r>
              <a:r>
                <a:rPr lang="ru-RU" sz="2200" dirty="0"/>
                <a:t> – 3</a:t>
              </a:r>
              <a:r>
                <a:rPr lang="en-US" sz="2200" dirty="0"/>
                <a:t>.3) * (1 – 3.3)</a:t>
              </a:r>
            </a:p>
            <a:p>
              <a:pPr algn="ctr"/>
              <a:r>
                <a:rPr lang="ru-RU" sz="2200" dirty="0"/>
                <a:t>(</a:t>
              </a:r>
              <a:r>
                <a:rPr lang="en-US" sz="2200" dirty="0"/>
                <a:t>3</a:t>
              </a:r>
              <a:r>
                <a:rPr lang="ru-RU" sz="2200" dirty="0"/>
                <a:t>, </a:t>
              </a:r>
              <a:r>
                <a:rPr lang="en-US" sz="2200" dirty="0"/>
                <a:t>6</a:t>
              </a:r>
              <a:r>
                <a:rPr lang="ru-RU" sz="2200" dirty="0"/>
                <a:t>) –</a:t>
              </a:r>
              <a:r>
                <a:rPr lang="en-US" sz="2200" dirty="0"/>
                <a:t>&gt; (4</a:t>
              </a:r>
              <a:r>
                <a:rPr lang="ru-RU" sz="2200" dirty="0"/>
                <a:t> – 3</a:t>
              </a:r>
              <a:r>
                <a:rPr lang="en-US" sz="2200" dirty="0"/>
                <a:t>.3) * (1 – 3.3)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36D4211-3FC3-3046-BE27-A6BE9107B98D}"/>
                </a:ext>
              </a:extLst>
            </p:cNvPr>
            <p:cNvSpPr/>
            <p:nvPr/>
          </p:nvSpPr>
          <p:spPr>
            <a:xfrm>
              <a:off x="1362846" y="3851636"/>
              <a:ext cx="8264769" cy="1226296"/>
            </a:xfrm>
            <a:prstGeom prst="rect">
              <a:avLst/>
            </a:prstGeom>
            <a:noFill/>
            <a:ln w="47625" cap="flat">
              <a:solidFill>
                <a:srgbClr val="FF0000"/>
              </a:solidFill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409D0AB-4E22-6349-A81E-BB34298B0E6F}"/>
                </a:ext>
              </a:extLst>
            </p:cNvPr>
            <p:cNvCxnSpPr>
              <a:cxnSpLocks/>
              <a:stCxn id="6" idx="3"/>
              <a:endCxn id="5" idx="1"/>
            </p:cNvCxnSpPr>
            <p:nvPr/>
          </p:nvCxnSpPr>
          <p:spPr>
            <a:xfrm>
              <a:off x="9627615" y="4464784"/>
              <a:ext cx="995295" cy="0"/>
            </a:xfrm>
            <a:prstGeom prst="straightConnector1">
              <a:avLst/>
            </a:prstGeom>
            <a:noFill/>
            <a:ln w="47625" cap="flat">
              <a:solidFill>
                <a:srgbClr val="FF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28A1D8F-D817-0849-9F65-EE590118AA65}"/>
              </a:ext>
            </a:extLst>
          </p:cNvPr>
          <p:cNvSpPr txBox="1"/>
          <p:nvPr/>
        </p:nvSpPr>
        <p:spPr>
          <a:xfrm>
            <a:off x="9023943" y="3235728"/>
            <a:ext cx="12682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Вклады:</a:t>
            </a:r>
          </a:p>
        </p:txBody>
      </p:sp>
    </p:spTree>
    <p:extLst>
      <p:ext uri="{BB962C8B-B14F-4D97-AF65-F5344CB8AC3E}">
        <p14:creationId xmlns:p14="http://schemas.microsoft.com/office/powerpoint/2010/main" val="12297817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Считаем все числители на </a:t>
            </a:r>
            <a:r>
              <a:rPr lang="en-US" dirty="0"/>
              <a:t>Spark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44134" y="1290638"/>
            <a:ext cx="11024357" cy="541496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0"/>
              <p:cNvSpPr txBox="1">
                <a:spLocks/>
              </p:cNvSpPr>
              <p:nvPr/>
            </p:nvSpPr>
            <p:spPr>
              <a:xfrm>
                <a:off x="5847226" y="1498195"/>
                <a:ext cx="5781250" cy="975780"/>
              </a:xfrm>
              <a:prstGeom prst="rect">
                <a:avLst/>
              </a:prstGeom>
              <a:ln w="12700" cap="flat">
                <a:noFill/>
                <a:miter lim="400000"/>
              </a:ln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𝑠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charset="0"/>
                          <a:sym typeface="Helvetica Light"/>
                        </a:rPr>
                        <m:t>(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charset="0"/>
                          <a:sym typeface="Helvetica Light"/>
                        </a:rPr>
                        <m:t>𝑖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charset="0"/>
                          <a:sym typeface="Helvetica Light"/>
                        </a:rPr>
                        <m:t>, 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charset="0"/>
                          <a:sym typeface="Helvetica Light"/>
                        </a:rPr>
                        <m:t>𝑗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charset="0"/>
                          <a:sym typeface="Helvetica Light"/>
                        </a:rPr>
                        <m:t>)=</m:t>
                      </m:r>
                      <m:f>
                        <m:fPr>
                          <m:ctrlPr>
                            <a:rPr lang="is-I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𝑢</m:t>
                              </m:r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sym typeface="Helvetica Light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𝑢𝑖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sym typeface="Helvetica Light"/>
                                    </a:rPr>
                                    <m:t>𝑢𝑗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s-I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radPr>
                            <m:deg/>
                            <m:e>
                              <m:r>
                                <a:rPr lang="ru-RU" i="1" smtClean="0">
                                  <a:latin typeface="Cambria Math" charset="0"/>
                                </a:rPr>
                                <m:t>…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</mc:Choice>
        <mc:Fallback xmlns="">
          <p:sp>
            <p:nvSpPr>
              <p:cNvPr id="7" name="Content Placeholder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226" y="1498195"/>
                <a:ext cx="5781250" cy="975780"/>
              </a:xfrm>
              <a:prstGeom prst="rect">
                <a:avLst/>
              </a:prstGeom>
              <a:blipFill>
                <a:blip r:embed="rId3"/>
                <a:stretch>
                  <a:fillRect t="-73077" b="-51282"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95431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6B160-C140-0348-8DE7-BCAA85F658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 онлайне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4A827-1D32-E041-A157-3375363BD5E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Быстро реагируем на новые оценки пользователя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Похожести </a:t>
            </a:r>
            <a:r>
              <a:rPr lang="en-US" dirty="0"/>
              <a:t>item-item </a:t>
            </a:r>
            <a:r>
              <a:rPr lang="ru-RU" dirty="0"/>
              <a:t>храним в </a:t>
            </a:r>
            <a:r>
              <a:rPr lang="en-US" dirty="0"/>
              <a:t>Key-Value </a:t>
            </a:r>
            <a:r>
              <a:rPr lang="ru-RU" dirty="0"/>
              <a:t>хранилище (топ </a:t>
            </a:r>
            <a:r>
              <a:rPr lang="en-US" dirty="0"/>
              <a:t>~</a:t>
            </a:r>
            <a:r>
              <a:rPr lang="ru-RU" dirty="0"/>
              <a:t>1000 для каждого товара)</a:t>
            </a:r>
          </a:p>
        </p:txBody>
      </p:sp>
    </p:spTree>
    <p:extLst>
      <p:ext uri="{BB962C8B-B14F-4D97-AF65-F5344CB8AC3E}">
        <p14:creationId xmlns:p14="http://schemas.microsoft.com/office/powerpoint/2010/main" val="19090722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148F7-BFF1-AD4F-B915-CB70F753C5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Неявный </a:t>
            </a:r>
            <a:r>
              <a:rPr lang="ru-RU" dirty="0" err="1"/>
              <a:t>фидбек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205A7-F2D8-D54B-A365-087B98B1DEE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Для неявного </a:t>
            </a:r>
            <a:r>
              <a:rPr lang="ru-RU" dirty="0" err="1"/>
              <a:t>фидбека</a:t>
            </a:r>
            <a:r>
              <a:rPr lang="ru-RU" dirty="0"/>
              <a:t>, например, покупок, можно использовать меру Жаккара как похожесть!</a:t>
            </a:r>
          </a:p>
        </p:txBody>
      </p:sp>
    </p:spTree>
    <p:extLst>
      <p:ext uri="{BB962C8B-B14F-4D97-AF65-F5344CB8AC3E}">
        <p14:creationId xmlns:p14="http://schemas.microsoft.com/office/powerpoint/2010/main" val="16976584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/>
              <a:t>Резюме</a:t>
            </a:r>
            <a:endParaRPr dirty="0"/>
          </a:p>
        </p:txBody>
      </p:sp>
      <p:sp>
        <p:nvSpPr>
          <p:cNvPr id="8" name="Shape 177"/>
          <p:cNvSpPr>
            <a:spLocks noGrp="1"/>
          </p:cNvSpPr>
          <p:nvPr>
            <p:ph sz="quarter" idx="10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b="1" dirty="0"/>
              <a:t>Плюсы:</a:t>
            </a:r>
          </a:p>
          <a:p>
            <a:pPr marL="342900" indent="-342900">
              <a:buSzTx/>
              <a:buFont typeface="Arial" panose="020B0604020202020204" pitchFamily="34" charset="0"/>
              <a:buChar char="•"/>
            </a:pPr>
            <a:r>
              <a:rPr lang="ru-RU" dirty="0"/>
              <a:t>Неплохие рекомендации при большом количестве явных оценок.</a:t>
            </a:r>
          </a:p>
          <a:p>
            <a:endParaRPr lang="ru-RU" b="1" dirty="0"/>
          </a:p>
          <a:p>
            <a:r>
              <a:rPr lang="ru-RU" b="1" dirty="0"/>
              <a:t>Минусы: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Плохо работает при сильной разреженности матрицы оценок</a:t>
            </a:r>
          </a:p>
          <a:p>
            <a:pPr marL="342900" indent="-342900">
              <a:buSzTx/>
              <a:buFont typeface="Arial" panose="020B0604020202020204" pitchFamily="34" charset="0"/>
              <a:buChar char="•"/>
            </a:pPr>
            <a:r>
              <a:rPr lang="ru-RU" dirty="0"/>
              <a:t>Два пользователя должны оценивать одинаковые товары, оценка </a:t>
            </a:r>
            <a:r>
              <a:rPr lang="ru-RU" i="1" dirty="0"/>
              <a:t>сильно похожих</a:t>
            </a:r>
            <a:r>
              <a:rPr lang="ru-RU" dirty="0"/>
              <a:t> товаров не учитывается в их близости.</a:t>
            </a:r>
          </a:p>
          <a:p>
            <a:pPr marL="342900" indent="-342900">
              <a:buSzTx/>
              <a:buFont typeface="Arial" panose="020B0604020202020204" pitchFamily="34" charset="0"/>
              <a:buChar char="•"/>
            </a:pPr>
            <a:r>
              <a:rPr lang="ru-RU" dirty="0"/>
              <a:t>Проблема холодного старта: не знаем, что делать с новым товаром или пользователем.</a:t>
            </a:r>
          </a:p>
        </p:txBody>
      </p:sp>
    </p:spTree>
    <p:extLst>
      <p:ext uri="{BB962C8B-B14F-4D97-AF65-F5344CB8AC3E}">
        <p14:creationId xmlns:p14="http://schemas.microsoft.com/office/powerpoint/2010/main" val="3725775515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F5C1461-8C09-A540-B292-F615F7C512F9}"/>
              </a:ext>
            </a:extLst>
          </p:cNvPr>
          <p:cNvGrpSpPr/>
          <p:nvPr/>
        </p:nvGrpSpPr>
        <p:grpSpPr>
          <a:xfrm>
            <a:off x="3139130" y="1379128"/>
            <a:ext cx="6155181" cy="4959042"/>
            <a:chOff x="2825979" y="552411"/>
            <a:chExt cx="7409930" cy="5987630"/>
          </a:xfrm>
        </p:grpSpPr>
        <p:sp>
          <p:nvSpPr>
            <p:cNvPr id="2" name="object 2"/>
            <p:cNvSpPr/>
            <p:nvPr/>
          </p:nvSpPr>
          <p:spPr>
            <a:xfrm>
              <a:off x="2857727" y="2467780"/>
              <a:ext cx="1441348" cy="193246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" name="object 3"/>
            <p:cNvSpPr/>
            <p:nvPr/>
          </p:nvSpPr>
          <p:spPr>
            <a:xfrm>
              <a:off x="2857727" y="552411"/>
              <a:ext cx="1441348" cy="17143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" name="object 4"/>
            <p:cNvSpPr/>
            <p:nvPr/>
          </p:nvSpPr>
          <p:spPr>
            <a:xfrm>
              <a:off x="2825979" y="4519090"/>
              <a:ext cx="1498494" cy="202095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" name="object 5"/>
            <p:cNvSpPr/>
            <p:nvPr/>
          </p:nvSpPr>
          <p:spPr>
            <a:xfrm>
              <a:off x="8629472" y="3219224"/>
              <a:ext cx="1574689" cy="101592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" name="object 6"/>
            <p:cNvSpPr/>
            <p:nvPr/>
          </p:nvSpPr>
          <p:spPr>
            <a:xfrm>
              <a:off x="8540578" y="5263780"/>
              <a:ext cx="1695331" cy="92068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" name="object 7"/>
            <p:cNvSpPr/>
            <p:nvPr/>
          </p:nvSpPr>
          <p:spPr>
            <a:xfrm>
              <a:off x="8724715" y="1034977"/>
              <a:ext cx="1498494" cy="125086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8"/>
            <p:cNvSpPr/>
            <p:nvPr/>
          </p:nvSpPr>
          <p:spPr>
            <a:xfrm>
              <a:off x="4328465" y="1446286"/>
              <a:ext cx="4231487" cy="441389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1CB22C77-A1CA-154A-A706-BEC1402794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Item-based CF</a:t>
            </a:r>
            <a:endParaRPr lang="ru-RU" dirty="0"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B522FEE1-B106-C041-8241-8E7B62264D99}"/>
              </a:ext>
            </a:extLst>
          </p:cNvPr>
          <p:cNvSpPr/>
          <p:nvPr/>
        </p:nvSpPr>
        <p:spPr>
          <a:xfrm rot="10495869">
            <a:off x="9320368" y="2439584"/>
            <a:ext cx="683273" cy="14445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0DE43FC-B6F8-6E45-BC7A-062B6F406510}"/>
              </a:ext>
            </a:extLst>
          </p:cNvPr>
          <p:cNvCxnSpPr>
            <a:cxnSpLocks/>
          </p:cNvCxnSpPr>
          <p:nvPr/>
        </p:nvCxnSpPr>
        <p:spPr>
          <a:xfrm flipV="1">
            <a:off x="4372352" y="2435190"/>
            <a:ext cx="3510388" cy="3227224"/>
          </a:xfrm>
          <a:prstGeom prst="straightConnector1">
            <a:avLst/>
          </a:prstGeom>
          <a:ln w="57150" cap="flat" cmpd="sng" algn="ctr">
            <a:solidFill>
              <a:srgbClr val="7030A0"/>
            </a:solidFill>
            <a:prstDash val="sysDash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78779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4593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Матрица оценок</a:t>
            </a:r>
            <a:endParaRPr lang="en-US" dirty="0"/>
          </a:p>
        </p:txBody>
      </p:sp>
      <p:pic>
        <p:nvPicPr>
          <p:cNvPr id="151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074" y="1830987"/>
            <a:ext cx="3822801" cy="3918771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/>
          <p:nvPr/>
        </p:nvSpPr>
        <p:spPr>
          <a:xfrm>
            <a:off x="1896389" y="3927714"/>
            <a:ext cx="2081917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400"/>
              <a:t>Пользователи</a:t>
            </a:r>
          </a:p>
        </p:txBody>
      </p:sp>
      <p:sp>
        <p:nvSpPr>
          <p:cNvPr id="153" name="Shape 153"/>
          <p:cNvSpPr/>
          <p:nvPr/>
        </p:nvSpPr>
        <p:spPr>
          <a:xfrm>
            <a:off x="8140769" y="2122819"/>
            <a:ext cx="113146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400" dirty="0" err="1"/>
              <a:t>Товары</a:t>
            </a:r>
            <a:endParaRPr sz="2400" dirty="0"/>
          </a:p>
        </p:txBody>
      </p:sp>
      <p:sp>
        <p:nvSpPr>
          <p:cNvPr id="154" name="Shape 154"/>
          <p:cNvSpPr/>
          <p:nvPr/>
        </p:nvSpPr>
        <p:spPr>
          <a:xfrm>
            <a:off x="8382851" y="4021134"/>
            <a:ext cx="1138197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400"/>
              <a:t>Оценка</a:t>
            </a:r>
          </a:p>
        </p:txBody>
      </p:sp>
      <p:pic>
        <p:nvPicPr>
          <p:cNvPr id="155" name="Picture 15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11554616">
            <a:off x="7371386" y="4123047"/>
            <a:ext cx="1026112" cy="50801"/>
          </a:xfrm>
          <a:prstGeom prst="rect">
            <a:avLst/>
          </a:prstGeom>
        </p:spPr>
      </p:pic>
      <p:pic>
        <p:nvPicPr>
          <p:cNvPr id="157" name="Picture 156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749063" y="3668931"/>
            <a:ext cx="673101" cy="673101"/>
          </a:xfrm>
          <a:prstGeom prst="rect">
            <a:avLst/>
          </a:prstGeom>
        </p:spPr>
      </p:pic>
      <p:pic>
        <p:nvPicPr>
          <p:cNvPr id="159" name="Picture 158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224427" y="4615672"/>
            <a:ext cx="673101" cy="673101"/>
          </a:xfrm>
          <a:prstGeom prst="rect">
            <a:avLst/>
          </a:prstGeom>
        </p:spPr>
      </p:pic>
      <p:pic>
        <p:nvPicPr>
          <p:cNvPr id="161" name="Picture 160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10025578">
            <a:off x="3451909" y="5240309"/>
            <a:ext cx="1848841" cy="50801"/>
          </a:xfrm>
          <a:prstGeom prst="rect">
            <a:avLst/>
          </a:prstGeom>
        </p:spPr>
      </p:pic>
      <p:sp>
        <p:nvSpPr>
          <p:cNvPr id="163" name="Shape 163"/>
          <p:cNvSpPr/>
          <p:nvPr/>
        </p:nvSpPr>
        <p:spPr>
          <a:xfrm>
            <a:off x="1392863" y="5231148"/>
            <a:ext cx="1942584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400"/>
              <a:t>Понравится?</a:t>
            </a:r>
          </a:p>
        </p:txBody>
      </p:sp>
    </p:spTree>
    <p:extLst>
      <p:ext uri="{BB962C8B-B14F-4D97-AF65-F5344CB8AC3E}">
        <p14:creationId xmlns:p14="http://schemas.microsoft.com/office/powerpoint/2010/main" val="4173085023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User-based CF</a:t>
            </a:r>
            <a:endParaRPr dirty="0"/>
          </a:p>
        </p:txBody>
      </p:sp>
      <p:pic>
        <p:nvPicPr>
          <p:cNvPr id="172" name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196" y="2242793"/>
            <a:ext cx="7072063" cy="4213144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hape 173"/>
          <p:cNvSpPr/>
          <p:nvPr/>
        </p:nvSpPr>
        <p:spPr>
          <a:xfrm>
            <a:off x="7582988" y="2955042"/>
            <a:ext cx="621966" cy="410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200" dirty="0"/>
              <a:t>user</a:t>
            </a:r>
          </a:p>
        </p:txBody>
      </p:sp>
      <p:sp>
        <p:nvSpPr>
          <p:cNvPr id="10" name="Shape 174">
            <a:extLst>
              <a:ext uri="{FF2B5EF4-FFF2-40B4-BE49-F238E27FC236}">
                <a16:creationId xmlns:a16="http://schemas.microsoft.com/office/drawing/2014/main" id="{37EB3446-17E9-5B46-B348-F88A2CED070A}"/>
              </a:ext>
            </a:extLst>
          </p:cNvPr>
          <p:cNvSpPr/>
          <p:nvPr/>
        </p:nvSpPr>
        <p:spPr>
          <a:xfrm>
            <a:off x="7334325" y="4704689"/>
            <a:ext cx="2431844" cy="7030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4100"/>
            </a:pPr>
            <a:r>
              <a:rPr sz="2050" dirty="0" err="1"/>
              <a:t>Взвешиваем</a:t>
            </a:r>
            <a:r>
              <a:rPr sz="2050" dirty="0"/>
              <a:t> </a:t>
            </a:r>
          </a:p>
          <a:p>
            <a:pPr>
              <a:defRPr sz="4100"/>
            </a:pPr>
            <a:r>
              <a:rPr sz="2050" dirty="0" err="1"/>
              <a:t>оценки</a:t>
            </a:r>
            <a:r>
              <a:rPr sz="2050" dirty="0"/>
              <a:t> </a:t>
            </a:r>
            <a:r>
              <a:rPr sz="2050" dirty="0" err="1"/>
              <a:t>похожих</a:t>
            </a:r>
            <a:endParaRPr sz="205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8D6FF8-CB40-C14A-B85B-D00BFAB28487}"/>
              </a:ext>
            </a:extLst>
          </p:cNvPr>
          <p:cNvSpPr/>
          <p:nvPr/>
        </p:nvSpPr>
        <p:spPr>
          <a:xfrm>
            <a:off x="2417411" y="1308596"/>
            <a:ext cx="73576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latin typeface="Helvetica"/>
                <a:ea typeface="Helvetica"/>
                <a:cs typeface="Helvetica"/>
                <a:sym typeface="Helvetica"/>
              </a:rPr>
              <a:t>Идея:</a:t>
            </a:r>
            <a:r>
              <a:rPr lang="ru-RU" sz="2400" dirty="0"/>
              <a:t> Найдем похожих на </a:t>
            </a:r>
            <a:r>
              <a:rPr lang="en-US" sz="2400" b="1" dirty="0">
                <a:latin typeface="Helvetica"/>
                <a:ea typeface="Helvetica"/>
                <a:cs typeface="Helvetica"/>
                <a:sym typeface="Helvetica"/>
              </a:rPr>
              <a:t>user</a:t>
            </a:r>
            <a:r>
              <a:rPr lang="en-US" sz="2400" dirty="0"/>
              <a:t> </a:t>
            </a:r>
            <a:r>
              <a:rPr lang="ru-RU" sz="2400" dirty="0"/>
              <a:t>пользователей и порекомендуем ему понравившиеся им товары.</a:t>
            </a:r>
          </a:p>
        </p:txBody>
      </p:sp>
    </p:spTree>
    <p:extLst>
      <p:ext uri="{BB962C8B-B14F-4D97-AF65-F5344CB8AC3E}">
        <p14:creationId xmlns:p14="http://schemas.microsoft.com/office/powerpoint/2010/main" val="1065645126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EA2D9-BEC4-AA4B-844C-0C0AD2849B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Что такое похожесть юзеров?</a:t>
            </a:r>
          </a:p>
        </p:txBody>
      </p:sp>
      <p:pic>
        <p:nvPicPr>
          <p:cNvPr id="4" name="pasted-image.png">
            <a:extLst>
              <a:ext uri="{FF2B5EF4-FFF2-40B4-BE49-F238E27FC236}">
                <a16:creationId xmlns:a16="http://schemas.microsoft.com/office/drawing/2014/main" id="{3C478DEB-E562-D94E-B141-FD53390DD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976" y="1467733"/>
            <a:ext cx="4295520" cy="440335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AD1870-9E62-EB49-854E-24FD44169911}"/>
              </a:ext>
            </a:extLst>
          </p:cNvPr>
          <p:cNvSpPr txBox="1"/>
          <p:nvPr/>
        </p:nvSpPr>
        <p:spPr>
          <a:xfrm>
            <a:off x="5596360" y="6105752"/>
            <a:ext cx="1149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Идеи?</a:t>
            </a:r>
          </a:p>
        </p:txBody>
      </p:sp>
    </p:spTree>
    <p:extLst>
      <p:ext uri="{BB962C8B-B14F-4D97-AF65-F5344CB8AC3E}">
        <p14:creationId xmlns:p14="http://schemas.microsoft.com/office/powerpoint/2010/main" val="1371842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76301" y="3502327"/>
            <a:ext cx="1573443" cy="564549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3608" i="1" spc="100" dirty="0">
                <a:latin typeface="Times New Roman"/>
                <a:cs typeface="Times New Roman"/>
              </a:rPr>
              <a:t>s</a:t>
            </a:r>
            <a:r>
              <a:rPr sz="3608" spc="100" dirty="0">
                <a:latin typeface="Times New Roman"/>
                <a:cs typeface="Times New Roman"/>
              </a:rPr>
              <a:t>(</a:t>
            </a:r>
            <a:r>
              <a:rPr sz="3608" i="1" spc="100" dirty="0">
                <a:latin typeface="Times New Roman"/>
                <a:cs typeface="Times New Roman"/>
              </a:rPr>
              <a:t>a</a:t>
            </a:r>
            <a:r>
              <a:rPr sz="3608" spc="100" dirty="0">
                <a:latin typeface="Times New Roman"/>
                <a:cs typeface="Times New Roman"/>
              </a:rPr>
              <a:t>,</a:t>
            </a:r>
            <a:r>
              <a:rPr sz="3608" i="1" spc="100" dirty="0">
                <a:latin typeface="Times New Roman"/>
                <a:cs typeface="Times New Roman"/>
              </a:rPr>
              <a:t>u</a:t>
            </a:r>
            <a:r>
              <a:rPr sz="3608" spc="100" dirty="0">
                <a:latin typeface="Times New Roman"/>
                <a:cs typeface="Times New Roman"/>
              </a:rPr>
              <a:t>)</a:t>
            </a:r>
            <a:r>
              <a:rPr sz="3608" spc="-273" dirty="0">
                <a:latin typeface="Times New Roman"/>
                <a:cs typeface="Times New Roman"/>
              </a:rPr>
              <a:t> </a:t>
            </a:r>
            <a:r>
              <a:rPr sz="3608" spc="3" dirty="0">
                <a:latin typeface="Symbol"/>
                <a:cs typeface="Symbol"/>
              </a:rPr>
              <a:t></a:t>
            </a:r>
            <a:endParaRPr sz="3608" dirty="0">
              <a:latin typeface="Symbol"/>
              <a:cs typeface="Symbo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495641" y="3010167"/>
            <a:ext cx="229884" cy="0"/>
          </a:xfrm>
          <a:custGeom>
            <a:avLst/>
            <a:gdLst/>
            <a:ahLst/>
            <a:cxnLst/>
            <a:rect l="l" t="t" r="r" b="b"/>
            <a:pathLst>
              <a:path w="379095">
                <a:moveTo>
                  <a:pt x="0" y="0"/>
                </a:moveTo>
                <a:lnTo>
                  <a:pt x="378836" y="0"/>
                </a:lnTo>
              </a:path>
            </a:pathLst>
          </a:custGeom>
          <a:ln w="375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" name="object 4"/>
          <p:cNvSpPr txBox="1"/>
          <p:nvPr/>
        </p:nvSpPr>
        <p:spPr>
          <a:xfrm>
            <a:off x="6138530" y="2822277"/>
            <a:ext cx="1314610" cy="564549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353489" indent="-345787">
              <a:spcBef>
                <a:spcPts val="73"/>
              </a:spcBef>
              <a:buFont typeface="Symbol"/>
              <a:buChar char=""/>
              <a:tabLst>
                <a:tab pos="353874" algn="l"/>
              </a:tabLst>
            </a:pPr>
            <a:r>
              <a:rPr sz="3608" i="1" spc="-203" dirty="0">
                <a:latin typeface="Times New Roman"/>
                <a:cs typeface="Times New Roman"/>
              </a:rPr>
              <a:t>r</a:t>
            </a:r>
            <a:r>
              <a:rPr sz="3138" i="1" spc="-304" baseline="-24154" dirty="0">
                <a:latin typeface="Times New Roman"/>
                <a:cs typeface="Times New Roman"/>
              </a:rPr>
              <a:t>a</a:t>
            </a:r>
            <a:r>
              <a:rPr sz="3138" i="1" spc="-446" baseline="-24154" dirty="0">
                <a:latin typeface="Times New Roman"/>
                <a:cs typeface="Times New Roman"/>
              </a:rPr>
              <a:t> </a:t>
            </a:r>
            <a:r>
              <a:rPr sz="3608" spc="-85" dirty="0">
                <a:latin typeface="Times New Roman"/>
                <a:cs typeface="Times New Roman"/>
              </a:rPr>
              <a:t>)(</a:t>
            </a:r>
            <a:r>
              <a:rPr sz="3608" i="1" spc="-85" dirty="0">
                <a:latin typeface="Times New Roman"/>
                <a:cs typeface="Times New Roman"/>
              </a:rPr>
              <a:t>r</a:t>
            </a:r>
            <a:r>
              <a:rPr sz="3138" i="1" spc="-127" baseline="-24154" dirty="0">
                <a:latin typeface="Times New Roman"/>
                <a:cs typeface="Times New Roman"/>
              </a:rPr>
              <a:t>ui</a:t>
            </a:r>
            <a:endParaRPr sz="3138" baseline="-24154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19465" y="3010167"/>
            <a:ext cx="229884" cy="0"/>
          </a:xfrm>
          <a:custGeom>
            <a:avLst/>
            <a:gdLst/>
            <a:ahLst/>
            <a:cxnLst/>
            <a:rect l="l" t="t" r="r" b="b"/>
            <a:pathLst>
              <a:path w="379094">
                <a:moveTo>
                  <a:pt x="0" y="0"/>
                </a:moveTo>
                <a:lnTo>
                  <a:pt x="378836" y="0"/>
                </a:lnTo>
              </a:path>
            </a:pathLst>
          </a:custGeom>
          <a:ln w="375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" name="object 6"/>
          <p:cNvSpPr txBox="1"/>
          <p:nvPr/>
        </p:nvSpPr>
        <p:spPr>
          <a:xfrm>
            <a:off x="7562392" y="2822277"/>
            <a:ext cx="830199" cy="564549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353489" indent="-345787">
              <a:spcBef>
                <a:spcPts val="73"/>
              </a:spcBef>
              <a:buFont typeface="Symbol"/>
              <a:buChar char=""/>
              <a:tabLst>
                <a:tab pos="353874" algn="l"/>
              </a:tabLst>
            </a:pPr>
            <a:r>
              <a:rPr sz="3608" i="1" spc="-227" dirty="0">
                <a:latin typeface="Times New Roman"/>
                <a:cs typeface="Times New Roman"/>
              </a:rPr>
              <a:t>r</a:t>
            </a:r>
            <a:r>
              <a:rPr sz="3138" i="1" spc="-341" baseline="-24154" dirty="0">
                <a:latin typeface="Times New Roman"/>
                <a:cs typeface="Times New Roman"/>
              </a:rPr>
              <a:t>u</a:t>
            </a:r>
            <a:r>
              <a:rPr sz="3138" i="1" spc="-414" baseline="-24154" dirty="0">
                <a:latin typeface="Times New Roman"/>
                <a:cs typeface="Times New Roman"/>
              </a:rPr>
              <a:t> </a:t>
            </a:r>
            <a:r>
              <a:rPr sz="3608" spc="3" dirty="0">
                <a:latin typeface="Times New Roman"/>
                <a:cs typeface="Times New Roman"/>
              </a:rPr>
              <a:t>)</a:t>
            </a:r>
            <a:endParaRPr sz="3608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86640" y="3459223"/>
            <a:ext cx="869476" cy="329724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>
              <a:spcBef>
                <a:spcPts val="61"/>
              </a:spcBef>
            </a:pPr>
            <a:r>
              <a:rPr sz="2092" i="1" spc="-24" dirty="0">
                <a:latin typeface="Times New Roman"/>
                <a:cs typeface="Times New Roman"/>
              </a:rPr>
              <a:t>i</a:t>
            </a:r>
            <a:r>
              <a:rPr sz="2092" spc="-24" dirty="0">
                <a:latin typeface="Symbol"/>
                <a:cs typeface="Symbol"/>
              </a:rPr>
              <a:t></a:t>
            </a:r>
            <a:r>
              <a:rPr sz="2092" i="1" spc="-24" dirty="0">
                <a:latin typeface="Times New Roman"/>
                <a:cs typeface="Times New Roman"/>
              </a:rPr>
              <a:t>I</a:t>
            </a:r>
            <a:r>
              <a:rPr sz="2274" i="1" spc="-36" baseline="-18888" dirty="0">
                <a:latin typeface="Times New Roman"/>
                <a:cs typeface="Times New Roman"/>
              </a:rPr>
              <a:t>a</a:t>
            </a:r>
            <a:r>
              <a:rPr sz="2274" i="1" spc="-341" baseline="-18888" dirty="0">
                <a:latin typeface="Times New Roman"/>
                <a:cs typeface="Times New Roman"/>
              </a:rPr>
              <a:t> </a:t>
            </a:r>
            <a:r>
              <a:rPr sz="2092" spc="21" dirty="0">
                <a:latin typeface="Arial"/>
                <a:cs typeface="Arial"/>
              </a:rPr>
              <a:t>∩</a:t>
            </a:r>
            <a:r>
              <a:rPr sz="2092" i="1" spc="21" dirty="0">
                <a:latin typeface="Times New Roman"/>
                <a:cs typeface="Times New Roman"/>
              </a:rPr>
              <a:t>I</a:t>
            </a:r>
            <a:r>
              <a:rPr sz="2274" i="1" spc="32" baseline="-18888" dirty="0">
                <a:latin typeface="Times New Roman"/>
                <a:cs typeface="Times New Roman"/>
              </a:rPr>
              <a:t>u</a:t>
            </a:r>
            <a:endParaRPr sz="2274" baseline="-18888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76887" y="2592402"/>
            <a:ext cx="1252230" cy="843394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8141" spc="-4" baseline="-7448" dirty="0">
                <a:latin typeface="Symbol"/>
                <a:cs typeface="Symbol"/>
              </a:rPr>
              <a:t></a:t>
            </a:r>
            <a:r>
              <a:rPr sz="8141" spc="782" baseline="-7448" dirty="0">
                <a:latin typeface="Times New Roman"/>
                <a:cs typeface="Times New Roman"/>
              </a:rPr>
              <a:t> </a:t>
            </a:r>
            <a:r>
              <a:rPr sz="3608" spc="-76" dirty="0">
                <a:latin typeface="Times New Roman"/>
                <a:cs typeface="Times New Roman"/>
              </a:rPr>
              <a:t>(</a:t>
            </a:r>
            <a:r>
              <a:rPr sz="3608" i="1" spc="-76" dirty="0">
                <a:latin typeface="Times New Roman"/>
                <a:cs typeface="Times New Roman"/>
              </a:rPr>
              <a:t>r</a:t>
            </a:r>
            <a:r>
              <a:rPr sz="3138" i="1" spc="-113" baseline="-24154" dirty="0">
                <a:latin typeface="Times New Roman"/>
                <a:cs typeface="Times New Roman"/>
              </a:rPr>
              <a:t>ai</a:t>
            </a:r>
            <a:endParaRPr sz="3138" baseline="-24154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10717" y="4261394"/>
            <a:ext cx="222182" cy="329724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>
              <a:spcBef>
                <a:spcPts val="61"/>
              </a:spcBef>
            </a:pPr>
            <a:r>
              <a:rPr sz="2092" i="1" spc="-3" dirty="0">
                <a:latin typeface="Times New Roman"/>
                <a:cs typeface="Times New Roman"/>
              </a:rPr>
              <a:t>ai</a:t>
            </a:r>
            <a:endParaRPr sz="2092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799247" y="4140387"/>
            <a:ext cx="229884" cy="0"/>
          </a:xfrm>
          <a:custGeom>
            <a:avLst/>
            <a:gdLst/>
            <a:ahLst/>
            <a:cxnLst/>
            <a:rect l="l" t="t" r="r" b="b"/>
            <a:pathLst>
              <a:path w="379095">
                <a:moveTo>
                  <a:pt x="0" y="0"/>
                </a:moveTo>
                <a:lnTo>
                  <a:pt x="378836" y="0"/>
                </a:lnTo>
              </a:path>
            </a:pathLst>
          </a:custGeom>
          <a:ln w="375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object 11"/>
          <p:cNvSpPr txBox="1"/>
          <p:nvPr/>
        </p:nvSpPr>
        <p:spPr>
          <a:xfrm>
            <a:off x="5914780" y="4261394"/>
            <a:ext cx="148250" cy="329724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>
              <a:spcBef>
                <a:spcPts val="61"/>
              </a:spcBef>
            </a:pPr>
            <a:r>
              <a:rPr sz="2092" i="1" spc="-3" dirty="0">
                <a:latin typeface="Times New Roman"/>
                <a:cs typeface="Times New Roman"/>
              </a:rPr>
              <a:t>a</a:t>
            </a:r>
            <a:endParaRPr sz="2092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59379" y="3940526"/>
            <a:ext cx="148250" cy="329724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>
              <a:spcBef>
                <a:spcPts val="61"/>
              </a:spcBef>
            </a:pPr>
            <a:r>
              <a:rPr sz="2092" spc="-3" dirty="0">
                <a:latin typeface="Times New Roman"/>
                <a:cs typeface="Times New Roman"/>
              </a:rPr>
              <a:t>2</a:t>
            </a:r>
            <a:endParaRPr sz="2092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90263" y="4589444"/>
            <a:ext cx="869476" cy="329724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>
              <a:spcBef>
                <a:spcPts val="61"/>
              </a:spcBef>
            </a:pPr>
            <a:r>
              <a:rPr sz="2092" i="1" spc="-24" dirty="0">
                <a:latin typeface="Times New Roman"/>
                <a:cs typeface="Times New Roman"/>
              </a:rPr>
              <a:t>i</a:t>
            </a:r>
            <a:r>
              <a:rPr sz="2092" spc="-24" dirty="0">
                <a:latin typeface="Symbol"/>
                <a:cs typeface="Symbol"/>
              </a:rPr>
              <a:t></a:t>
            </a:r>
            <a:r>
              <a:rPr sz="2092" i="1" spc="-24" dirty="0">
                <a:latin typeface="Times New Roman"/>
                <a:cs typeface="Times New Roman"/>
              </a:rPr>
              <a:t>I</a:t>
            </a:r>
            <a:r>
              <a:rPr sz="2274" i="1" spc="-36" baseline="-18888" dirty="0">
                <a:latin typeface="Times New Roman"/>
                <a:cs typeface="Times New Roman"/>
              </a:rPr>
              <a:t>a</a:t>
            </a:r>
            <a:r>
              <a:rPr sz="2274" i="1" spc="-341" baseline="-18888" dirty="0">
                <a:latin typeface="Times New Roman"/>
                <a:cs typeface="Times New Roman"/>
              </a:rPr>
              <a:t> </a:t>
            </a:r>
            <a:r>
              <a:rPr sz="2092" spc="21" dirty="0">
                <a:latin typeface="Arial"/>
                <a:cs typeface="Arial"/>
              </a:rPr>
              <a:t>∩</a:t>
            </a:r>
            <a:r>
              <a:rPr sz="2092" i="1" spc="21" dirty="0">
                <a:latin typeface="Times New Roman"/>
                <a:cs typeface="Times New Roman"/>
              </a:rPr>
              <a:t>I</a:t>
            </a:r>
            <a:r>
              <a:rPr sz="2274" i="1" spc="32" baseline="-18888" dirty="0">
                <a:latin typeface="Times New Roman"/>
                <a:cs typeface="Times New Roman"/>
              </a:rPr>
              <a:t>u</a:t>
            </a:r>
            <a:endParaRPr sz="2274" baseline="-18888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080511" y="3722622"/>
            <a:ext cx="2191788" cy="843394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  <a:tabLst>
                <a:tab pos="1369288" algn="l"/>
              </a:tabLst>
            </a:pPr>
            <a:r>
              <a:rPr sz="8141" spc="-4" baseline="-7448" dirty="0">
                <a:latin typeface="Symbol"/>
                <a:cs typeface="Symbol"/>
              </a:rPr>
              <a:t></a:t>
            </a:r>
            <a:r>
              <a:rPr sz="8141" spc="868" baseline="-7448" dirty="0">
                <a:latin typeface="Times New Roman"/>
                <a:cs typeface="Times New Roman"/>
              </a:rPr>
              <a:t> </a:t>
            </a:r>
            <a:r>
              <a:rPr sz="3608" spc="30" dirty="0">
                <a:latin typeface="Times New Roman"/>
                <a:cs typeface="Times New Roman"/>
              </a:rPr>
              <a:t>(</a:t>
            </a:r>
            <a:r>
              <a:rPr sz="3608" i="1" spc="30" dirty="0">
                <a:latin typeface="Times New Roman"/>
                <a:cs typeface="Times New Roman"/>
              </a:rPr>
              <a:t>r	</a:t>
            </a:r>
            <a:r>
              <a:rPr sz="3608" spc="3" dirty="0">
                <a:latin typeface="Symbol"/>
                <a:cs typeface="Symbol"/>
              </a:rPr>
              <a:t></a:t>
            </a:r>
            <a:r>
              <a:rPr sz="3608" spc="3" dirty="0">
                <a:latin typeface="Times New Roman"/>
                <a:cs typeface="Times New Roman"/>
              </a:rPr>
              <a:t> </a:t>
            </a:r>
            <a:r>
              <a:rPr sz="3608" i="1" spc="3" dirty="0">
                <a:latin typeface="Times New Roman"/>
                <a:cs typeface="Times New Roman"/>
              </a:rPr>
              <a:t>r</a:t>
            </a:r>
            <a:r>
              <a:rPr sz="3608" i="1" spc="-52" dirty="0">
                <a:latin typeface="Times New Roman"/>
                <a:cs typeface="Times New Roman"/>
              </a:rPr>
              <a:t> </a:t>
            </a:r>
            <a:r>
              <a:rPr sz="3608" spc="3" dirty="0">
                <a:latin typeface="Times New Roman"/>
                <a:cs typeface="Times New Roman"/>
              </a:rPr>
              <a:t>)</a:t>
            </a:r>
            <a:endParaRPr sz="3608" dirty="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98236" y="3893749"/>
            <a:ext cx="2867576" cy="977294"/>
          </a:xfrm>
          <a:custGeom>
            <a:avLst/>
            <a:gdLst/>
            <a:ahLst/>
            <a:cxnLst/>
            <a:rect l="l" t="t" r="r" b="b"/>
            <a:pathLst>
              <a:path w="4728845" h="1611629">
                <a:moveTo>
                  <a:pt x="0" y="1183640"/>
                </a:moveTo>
                <a:lnTo>
                  <a:pt x="103590" y="1060241"/>
                </a:lnTo>
                <a:lnTo>
                  <a:pt x="265389" y="1611093"/>
                </a:lnTo>
                <a:lnTo>
                  <a:pt x="453825" y="0"/>
                </a:lnTo>
                <a:lnTo>
                  <a:pt x="472866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6" name="object 16"/>
          <p:cNvSpPr/>
          <p:nvPr/>
        </p:nvSpPr>
        <p:spPr>
          <a:xfrm>
            <a:off x="3597641" y="3893152"/>
            <a:ext cx="2868346" cy="1071635"/>
          </a:xfrm>
          <a:custGeom>
            <a:avLst/>
            <a:gdLst/>
            <a:ahLst/>
            <a:cxnLst/>
            <a:rect l="l" t="t" r="r" b="b"/>
            <a:pathLst>
              <a:path w="4730115" h="1767204">
                <a:moveTo>
                  <a:pt x="130009" y="1147116"/>
                </a:moveTo>
                <a:lnTo>
                  <a:pt x="63139" y="1147116"/>
                </a:lnTo>
                <a:lnTo>
                  <a:pt x="248620" y="1767077"/>
                </a:lnTo>
                <a:lnTo>
                  <a:pt x="286106" y="1767077"/>
                </a:lnTo>
                <a:lnTo>
                  <a:pt x="303852" y="1613071"/>
                </a:lnTo>
                <a:lnTo>
                  <a:pt x="266379" y="1613071"/>
                </a:lnTo>
                <a:lnTo>
                  <a:pt x="130009" y="1147116"/>
                </a:lnTo>
                <a:close/>
              </a:path>
              <a:path w="4730115" h="1767204">
                <a:moveTo>
                  <a:pt x="4729698" y="0"/>
                </a:moveTo>
                <a:lnTo>
                  <a:pt x="453829" y="0"/>
                </a:lnTo>
                <a:lnTo>
                  <a:pt x="266379" y="1613071"/>
                </a:lnTo>
                <a:lnTo>
                  <a:pt x="303852" y="1613071"/>
                </a:lnTo>
                <a:lnTo>
                  <a:pt x="485398" y="37517"/>
                </a:lnTo>
                <a:lnTo>
                  <a:pt x="4729698" y="37517"/>
                </a:lnTo>
                <a:lnTo>
                  <a:pt x="4729698" y="0"/>
                </a:lnTo>
                <a:close/>
              </a:path>
              <a:path w="4730115" h="1767204">
                <a:moveTo>
                  <a:pt x="104583" y="1060239"/>
                </a:moveTo>
                <a:lnTo>
                  <a:pt x="0" y="1184634"/>
                </a:lnTo>
                <a:lnTo>
                  <a:pt x="17758" y="1200424"/>
                </a:lnTo>
                <a:lnTo>
                  <a:pt x="63139" y="1147116"/>
                </a:lnTo>
                <a:lnTo>
                  <a:pt x="130009" y="1147116"/>
                </a:lnTo>
                <a:lnTo>
                  <a:pt x="104583" y="10602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7"/>
          <p:cNvSpPr txBox="1"/>
          <p:nvPr/>
        </p:nvSpPr>
        <p:spPr>
          <a:xfrm>
            <a:off x="8008696" y="4261394"/>
            <a:ext cx="222182" cy="329724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>
              <a:spcBef>
                <a:spcPts val="61"/>
              </a:spcBef>
            </a:pPr>
            <a:r>
              <a:rPr sz="2092" i="1" spc="-3" dirty="0">
                <a:latin typeface="Times New Roman"/>
                <a:cs typeface="Times New Roman"/>
              </a:rPr>
              <a:t>ui</a:t>
            </a:r>
            <a:endParaRPr sz="2092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697222" y="4140387"/>
            <a:ext cx="229884" cy="0"/>
          </a:xfrm>
          <a:custGeom>
            <a:avLst/>
            <a:gdLst/>
            <a:ahLst/>
            <a:cxnLst/>
            <a:rect l="l" t="t" r="r" b="b"/>
            <a:pathLst>
              <a:path w="379094">
                <a:moveTo>
                  <a:pt x="0" y="0"/>
                </a:moveTo>
                <a:lnTo>
                  <a:pt x="378836" y="0"/>
                </a:lnTo>
              </a:path>
            </a:pathLst>
          </a:custGeom>
          <a:ln w="375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9" name="object 19"/>
          <p:cNvSpPr txBox="1"/>
          <p:nvPr/>
        </p:nvSpPr>
        <p:spPr>
          <a:xfrm>
            <a:off x="8806775" y="4261394"/>
            <a:ext cx="148250" cy="329724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>
              <a:spcBef>
                <a:spcPts val="61"/>
              </a:spcBef>
            </a:pPr>
            <a:r>
              <a:rPr sz="2092" i="1" spc="-3" dirty="0">
                <a:latin typeface="Times New Roman"/>
                <a:cs typeface="Times New Roman"/>
              </a:rPr>
              <a:t>u</a:t>
            </a:r>
            <a:endParaRPr sz="2092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157358" y="3940526"/>
            <a:ext cx="148250" cy="329724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>
              <a:spcBef>
                <a:spcPts val="61"/>
              </a:spcBef>
            </a:pPr>
            <a:r>
              <a:rPr sz="2092" spc="-3" dirty="0">
                <a:latin typeface="Times New Roman"/>
                <a:cs typeface="Times New Roman"/>
              </a:rPr>
              <a:t>2</a:t>
            </a:r>
            <a:endParaRPr sz="2092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794224" y="4589444"/>
            <a:ext cx="869476" cy="329724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>
              <a:spcBef>
                <a:spcPts val="61"/>
              </a:spcBef>
            </a:pPr>
            <a:r>
              <a:rPr sz="2092" i="1" spc="-24" dirty="0">
                <a:latin typeface="Times New Roman"/>
                <a:cs typeface="Times New Roman"/>
              </a:rPr>
              <a:t>i</a:t>
            </a:r>
            <a:r>
              <a:rPr sz="2092" spc="-24" dirty="0">
                <a:latin typeface="Symbol"/>
                <a:cs typeface="Symbol"/>
              </a:rPr>
              <a:t></a:t>
            </a:r>
            <a:r>
              <a:rPr sz="2092" i="1" spc="-24" dirty="0">
                <a:latin typeface="Times New Roman"/>
                <a:cs typeface="Times New Roman"/>
              </a:rPr>
              <a:t>I</a:t>
            </a:r>
            <a:r>
              <a:rPr sz="2274" i="1" spc="-36" baseline="-18888" dirty="0">
                <a:latin typeface="Times New Roman"/>
                <a:cs typeface="Times New Roman"/>
              </a:rPr>
              <a:t>a</a:t>
            </a:r>
            <a:r>
              <a:rPr sz="2274" i="1" spc="-341" baseline="-18888" dirty="0">
                <a:latin typeface="Times New Roman"/>
                <a:cs typeface="Times New Roman"/>
              </a:rPr>
              <a:t> </a:t>
            </a:r>
            <a:r>
              <a:rPr sz="2092" spc="21" dirty="0">
                <a:latin typeface="Arial"/>
                <a:cs typeface="Arial"/>
              </a:rPr>
              <a:t>∩</a:t>
            </a:r>
            <a:r>
              <a:rPr sz="2092" i="1" spc="21" dirty="0">
                <a:latin typeface="Times New Roman"/>
                <a:cs typeface="Times New Roman"/>
              </a:rPr>
              <a:t>I</a:t>
            </a:r>
            <a:r>
              <a:rPr sz="2274" i="1" spc="32" baseline="-18888" dirty="0">
                <a:latin typeface="Times New Roman"/>
                <a:cs typeface="Times New Roman"/>
              </a:rPr>
              <a:t>u</a:t>
            </a:r>
            <a:endParaRPr sz="2274" baseline="-18888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984471" y="3722622"/>
            <a:ext cx="2186012" cy="843394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  <a:tabLst>
                <a:tab pos="1363127" algn="l"/>
              </a:tabLst>
            </a:pPr>
            <a:r>
              <a:rPr sz="8141" spc="-4" baseline="-7448" dirty="0">
                <a:latin typeface="Symbol"/>
                <a:cs typeface="Symbol"/>
              </a:rPr>
              <a:t></a:t>
            </a:r>
            <a:r>
              <a:rPr sz="8141" spc="868" baseline="-7448" dirty="0">
                <a:latin typeface="Times New Roman"/>
                <a:cs typeface="Times New Roman"/>
              </a:rPr>
              <a:t> </a:t>
            </a:r>
            <a:r>
              <a:rPr sz="3608" spc="30" dirty="0">
                <a:latin typeface="Times New Roman"/>
                <a:cs typeface="Times New Roman"/>
              </a:rPr>
              <a:t>(</a:t>
            </a:r>
            <a:r>
              <a:rPr sz="3608" i="1" spc="30" dirty="0">
                <a:latin typeface="Times New Roman"/>
                <a:cs typeface="Times New Roman"/>
              </a:rPr>
              <a:t>r	</a:t>
            </a:r>
            <a:r>
              <a:rPr sz="3608" spc="3" dirty="0">
                <a:latin typeface="Symbol"/>
                <a:cs typeface="Symbol"/>
              </a:rPr>
              <a:t></a:t>
            </a:r>
            <a:r>
              <a:rPr sz="3608" spc="3" dirty="0">
                <a:latin typeface="Times New Roman"/>
                <a:cs typeface="Times New Roman"/>
              </a:rPr>
              <a:t> </a:t>
            </a:r>
            <a:r>
              <a:rPr sz="3608" i="1" spc="3" dirty="0">
                <a:latin typeface="Times New Roman"/>
                <a:cs typeface="Times New Roman"/>
              </a:rPr>
              <a:t>r</a:t>
            </a:r>
            <a:r>
              <a:rPr sz="3608" i="1" spc="-52" dirty="0">
                <a:latin typeface="Times New Roman"/>
                <a:cs typeface="Times New Roman"/>
              </a:rPr>
              <a:t> </a:t>
            </a:r>
            <a:r>
              <a:rPr sz="3608" spc="3" dirty="0">
                <a:latin typeface="Times New Roman"/>
                <a:cs typeface="Times New Roman"/>
              </a:rPr>
              <a:t>)</a:t>
            </a:r>
            <a:endParaRPr sz="3608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502197" y="3893749"/>
            <a:ext cx="2861800" cy="977294"/>
          </a:xfrm>
          <a:custGeom>
            <a:avLst/>
            <a:gdLst/>
            <a:ahLst/>
            <a:cxnLst/>
            <a:rect l="l" t="t" r="r" b="b"/>
            <a:pathLst>
              <a:path w="4719319" h="1611629">
                <a:moveTo>
                  <a:pt x="0" y="1183640"/>
                </a:moveTo>
                <a:lnTo>
                  <a:pt x="103590" y="1060241"/>
                </a:lnTo>
                <a:lnTo>
                  <a:pt x="265389" y="1611093"/>
                </a:lnTo>
                <a:lnTo>
                  <a:pt x="453825" y="0"/>
                </a:lnTo>
                <a:lnTo>
                  <a:pt x="471879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4" name="object 24"/>
          <p:cNvSpPr/>
          <p:nvPr/>
        </p:nvSpPr>
        <p:spPr>
          <a:xfrm>
            <a:off x="6501610" y="3893152"/>
            <a:ext cx="2862185" cy="1071635"/>
          </a:xfrm>
          <a:custGeom>
            <a:avLst/>
            <a:gdLst/>
            <a:ahLst/>
            <a:cxnLst/>
            <a:rect l="l" t="t" r="r" b="b"/>
            <a:pathLst>
              <a:path w="4719955" h="1767204">
                <a:moveTo>
                  <a:pt x="130026" y="1147116"/>
                </a:moveTo>
                <a:lnTo>
                  <a:pt x="63139" y="1147116"/>
                </a:lnTo>
                <a:lnTo>
                  <a:pt x="248578" y="1767077"/>
                </a:lnTo>
                <a:lnTo>
                  <a:pt x="286064" y="1767077"/>
                </a:lnTo>
                <a:lnTo>
                  <a:pt x="303816" y="1613071"/>
                </a:lnTo>
                <a:lnTo>
                  <a:pt x="266379" y="1613071"/>
                </a:lnTo>
                <a:lnTo>
                  <a:pt x="130026" y="1147116"/>
                </a:lnTo>
                <a:close/>
              </a:path>
              <a:path w="4719955" h="1767204">
                <a:moveTo>
                  <a:pt x="4719751" y="0"/>
                </a:moveTo>
                <a:lnTo>
                  <a:pt x="453808" y="0"/>
                </a:lnTo>
                <a:lnTo>
                  <a:pt x="266379" y="1613071"/>
                </a:lnTo>
                <a:lnTo>
                  <a:pt x="303816" y="1613071"/>
                </a:lnTo>
                <a:lnTo>
                  <a:pt x="485430" y="37517"/>
                </a:lnTo>
                <a:lnTo>
                  <a:pt x="4719751" y="37517"/>
                </a:lnTo>
                <a:lnTo>
                  <a:pt x="4719751" y="0"/>
                </a:lnTo>
                <a:close/>
              </a:path>
              <a:path w="4719955" h="1767204">
                <a:moveTo>
                  <a:pt x="104604" y="1060239"/>
                </a:moveTo>
                <a:lnTo>
                  <a:pt x="0" y="1184634"/>
                </a:lnTo>
                <a:lnTo>
                  <a:pt x="17800" y="1200424"/>
                </a:lnTo>
                <a:lnTo>
                  <a:pt x="63139" y="1147116"/>
                </a:lnTo>
                <a:lnTo>
                  <a:pt x="130026" y="1147116"/>
                </a:lnTo>
                <a:lnTo>
                  <a:pt x="104604" y="10602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5" name="object 25"/>
          <p:cNvSpPr/>
          <p:nvPr/>
        </p:nvSpPr>
        <p:spPr>
          <a:xfrm>
            <a:off x="3561747" y="3845860"/>
            <a:ext cx="5837964" cy="0"/>
          </a:xfrm>
          <a:custGeom>
            <a:avLst/>
            <a:gdLst/>
            <a:ahLst/>
            <a:cxnLst/>
            <a:rect l="l" t="t" r="r" b="b"/>
            <a:pathLst>
              <a:path w="9627235">
                <a:moveTo>
                  <a:pt x="0" y="0"/>
                </a:moveTo>
                <a:lnTo>
                  <a:pt x="9627068" y="0"/>
                </a:lnTo>
              </a:path>
            </a:pathLst>
          </a:custGeom>
          <a:ln w="375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6" name="object 26"/>
          <p:cNvSpPr txBox="1"/>
          <p:nvPr/>
        </p:nvSpPr>
        <p:spPr>
          <a:xfrm>
            <a:off x="952360" y="2206952"/>
            <a:ext cx="1731946" cy="774510"/>
          </a:xfrm>
          <a:prstGeom prst="rect">
            <a:avLst/>
          </a:prstGeom>
        </p:spPr>
        <p:txBody>
          <a:bodyPr vert="horz" wrap="square" lIns="0" tIns="30420" rIns="0" bIns="0" rtlCol="0">
            <a:spAutoFit/>
          </a:bodyPr>
          <a:lstStyle/>
          <a:p>
            <a:pPr marL="204854" marR="3081" indent="-197538">
              <a:lnSpc>
                <a:spcPts val="2899"/>
              </a:lnSpc>
              <a:spcBef>
                <a:spcPts val="240"/>
              </a:spcBef>
            </a:pPr>
            <a:r>
              <a:rPr sz="2486" spc="-6" dirty="0">
                <a:latin typeface="Arial"/>
                <a:cs typeface="Arial"/>
              </a:rPr>
              <a:t>ко</a:t>
            </a:r>
            <a:r>
              <a:rPr sz="2486" spc="-118" dirty="0">
                <a:latin typeface="Arial"/>
                <a:cs typeface="Arial"/>
              </a:rPr>
              <a:t>рр</a:t>
            </a:r>
            <a:r>
              <a:rPr sz="2486" spc="-233" dirty="0">
                <a:latin typeface="Arial"/>
                <a:cs typeface="Arial"/>
              </a:rPr>
              <a:t>еля</a:t>
            </a:r>
            <a:r>
              <a:rPr sz="2486" spc="-55" dirty="0">
                <a:latin typeface="Arial"/>
                <a:cs typeface="Arial"/>
              </a:rPr>
              <a:t>ц</a:t>
            </a:r>
            <a:r>
              <a:rPr sz="2486" spc="-79" dirty="0">
                <a:latin typeface="Arial"/>
                <a:cs typeface="Arial"/>
              </a:rPr>
              <a:t>и</a:t>
            </a:r>
            <a:r>
              <a:rPr sz="2486" spc="-106" dirty="0">
                <a:latin typeface="Arial"/>
                <a:cs typeface="Arial"/>
              </a:rPr>
              <a:t>я  </a:t>
            </a:r>
            <a:r>
              <a:rPr sz="2486" spc="-100" dirty="0">
                <a:latin typeface="Arial"/>
                <a:cs typeface="Arial"/>
              </a:rPr>
              <a:t>Пирсона</a:t>
            </a:r>
            <a:endParaRPr sz="2486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204501" y="3106519"/>
            <a:ext cx="510348" cy="3976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8" name="object 28"/>
          <p:cNvSpPr txBox="1"/>
          <p:nvPr/>
        </p:nvSpPr>
        <p:spPr>
          <a:xfrm>
            <a:off x="8955025" y="1322773"/>
            <a:ext cx="2657349" cy="1146407"/>
          </a:xfrm>
          <a:prstGeom prst="rect">
            <a:avLst/>
          </a:prstGeom>
        </p:spPr>
        <p:txBody>
          <a:bodyPr vert="horz" wrap="square" lIns="0" tIns="30420" rIns="0" bIns="0" rtlCol="0">
            <a:spAutoFit/>
          </a:bodyPr>
          <a:lstStyle/>
          <a:p>
            <a:pPr marL="28110" marR="3081" indent="-20793">
              <a:lnSpc>
                <a:spcPts val="2899"/>
              </a:lnSpc>
              <a:spcBef>
                <a:spcPts val="240"/>
              </a:spcBef>
            </a:pPr>
            <a:r>
              <a:rPr sz="2486" spc="-124" dirty="0" err="1">
                <a:latin typeface="Arial"/>
                <a:cs typeface="Arial"/>
              </a:rPr>
              <a:t>с</a:t>
            </a:r>
            <a:r>
              <a:rPr sz="2486" spc="-143" dirty="0" err="1">
                <a:latin typeface="Arial"/>
                <a:cs typeface="Arial"/>
              </a:rPr>
              <a:t>р</a:t>
            </a:r>
            <a:r>
              <a:rPr sz="2486" spc="-200" dirty="0" err="1">
                <a:latin typeface="Arial"/>
                <a:cs typeface="Arial"/>
              </a:rPr>
              <a:t>ед</a:t>
            </a:r>
            <a:r>
              <a:rPr sz="2486" spc="-64" dirty="0" err="1">
                <a:latin typeface="Arial"/>
                <a:cs typeface="Arial"/>
              </a:rPr>
              <a:t>н</a:t>
            </a:r>
            <a:r>
              <a:rPr sz="2486" spc="-58" dirty="0" err="1">
                <a:latin typeface="Arial"/>
                <a:cs typeface="Arial"/>
              </a:rPr>
              <a:t>ий</a:t>
            </a:r>
            <a:r>
              <a:rPr sz="2486" spc="-58" dirty="0">
                <a:latin typeface="Arial"/>
                <a:cs typeface="Arial"/>
              </a:rPr>
              <a:t> </a:t>
            </a:r>
            <a:r>
              <a:rPr sz="2486" spc="-82" dirty="0" err="1">
                <a:latin typeface="Arial"/>
                <a:cs typeface="Arial"/>
              </a:rPr>
              <a:t>рейтинг</a:t>
            </a:r>
            <a:r>
              <a:rPr lang="ru-RU" sz="2486" spc="-82" dirty="0">
                <a:latin typeface="Arial"/>
                <a:cs typeface="Arial"/>
              </a:rPr>
              <a:t> юзера</a:t>
            </a:r>
            <a:r>
              <a:rPr lang="en-US" sz="2486" spc="-82" dirty="0">
                <a:latin typeface="Arial"/>
                <a:cs typeface="Arial"/>
              </a:rPr>
              <a:t> (</a:t>
            </a:r>
            <a:r>
              <a:rPr lang="ru-RU" sz="2486" spc="-82" dirty="0">
                <a:latin typeface="Arial"/>
                <a:cs typeface="Arial"/>
              </a:rPr>
              <a:t>по всем оценкам)</a:t>
            </a:r>
            <a:endParaRPr sz="2486" dirty="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121698" y="2069011"/>
            <a:ext cx="719932" cy="7273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0" name="object 30"/>
          <p:cNvSpPr txBox="1"/>
          <p:nvPr/>
        </p:nvSpPr>
        <p:spPr>
          <a:xfrm>
            <a:off x="5394692" y="5371957"/>
            <a:ext cx="1250690" cy="774510"/>
          </a:xfrm>
          <a:prstGeom prst="rect">
            <a:avLst/>
          </a:prstGeom>
        </p:spPr>
        <p:txBody>
          <a:bodyPr vert="horz" wrap="square" lIns="0" tIns="30420" rIns="0" bIns="0" rtlCol="0">
            <a:spAutoFit/>
          </a:bodyPr>
          <a:lstStyle/>
          <a:p>
            <a:pPr marL="7701" marR="3081" indent="166733">
              <a:lnSpc>
                <a:spcPts val="2899"/>
              </a:lnSpc>
              <a:spcBef>
                <a:spcPts val="240"/>
              </a:spcBef>
            </a:pPr>
            <a:r>
              <a:rPr sz="2486" spc="-109" dirty="0">
                <a:latin typeface="Arial"/>
                <a:cs typeface="Arial"/>
              </a:rPr>
              <a:t>общие  </a:t>
            </a:r>
            <a:r>
              <a:rPr sz="2486" spc="-118" dirty="0">
                <a:latin typeface="Arial"/>
                <a:cs typeface="Arial"/>
              </a:rPr>
              <a:t>р</a:t>
            </a:r>
            <a:r>
              <a:rPr sz="2486" spc="-133" dirty="0">
                <a:latin typeface="Arial"/>
                <a:cs typeface="Arial"/>
              </a:rPr>
              <a:t>е</a:t>
            </a:r>
            <a:r>
              <a:rPr sz="2486" spc="-136" dirty="0">
                <a:latin typeface="Arial"/>
                <a:cs typeface="Arial"/>
              </a:rPr>
              <a:t>й</a:t>
            </a:r>
            <a:r>
              <a:rPr sz="2486" spc="-36" dirty="0">
                <a:latin typeface="Arial"/>
                <a:cs typeface="Arial"/>
              </a:rPr>
              <a:t>т</a:t>
            </a:r>
            <a:r>
              <a:rPr sz="2486" spc="-79" dirty="0">
                <a:latin typeface="Arial"/>
                <a:cs typeface="Arial"/>
              </a:rPr>
              <a:t>и</a:t>
            </a:r>
            <a:r>
              <a:rPr sz="2486" spc="-64" dirty="0">
                <a:latin typeface="Arial"/>
                <a:cs typeface="Arial"/>
              </a:rPr>
              <a:t>н</a:t>
            </a:r>
            <a:r>
              <a:rPr sz="2486" spc="-6" dirty="0">
                <a:latin typeface="Arial"/>
                <a:cs typeface="Arial"/>
              </a:rPr>
              <a:t>г</a:t>
            </a:r>
            <a:r>
              <a:rPr sz="2486" spc="-79" dirty="0">
                <a:latin typeface="Arial"/>
                <a:cs typeface="Arial"/>
              </a:rPr>
              <a:t>и</a:t>
            </a:r>
            <a:endParaRPr sz="2486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471409" y="5096605"/>
            <a:ext cx="840636" cy="6311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3876A635-8D76-D947-8BE0-F1B08F36E5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Корреляция оценок!</a:t>
            </a:r>
          </a:p>
        </p:txBody>
      </p:sp>
    </p:spTree>
    <p:extLst>
      <p:ext uri="{BB962C8B-B14F-4D97-AF65-F5344CB8AC3E}">
        <p14:creationId xmlns:p14="http://schemas.microsoft.com/office/powerpoint/2010/main" val="286140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57099" y="4960235"/>
            <a:ext cx="3639245" cy="469373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3002" spc="-164" dirty="0">
                <a:latin typeface="Arial"/>
                <a:cs typeface="Arial"/>
              </a:rPr>
              <a:t>Изменяется </a:t>
            </a:r>
            <a:r>
              <a:rPr sz="3002" spc="-33" dirty="0">
                <a:latin typeface="Arial"/>
                <a:cs typeface="Arial"/>
              </a:rPr>
              <a:t>от </a:t>
            </a:r>
            <a:r>
              <a:rPr sz="3002" spc="-103" dirty="0">
                <a:latin typeface="Arial"/>
                <a:cs typeface="Arial"/>
              </a:rPr>
              <a:t>-1 </a:t>
            </a:r>
            <a:r>
              <a:rPr sz="3002" spc="-143" dirty="0">
                <a:latin typeface="Arial"/>
                <a:cs typeface="Arial"/>
              </a:rPr>
              <a:t>до</a:t>
            </a:r>
            <a:r>
              <a:rPr sz="3002" spc="255" dirty="0">
                <a:latin typeface="Arial"/>
                <a:cs typeface="Arial"/>
              </a:rPr>
              <a:t> </a:t>
            </a:r>
            <a:r>
              <a:rPr sz="3002" spc="-170" dirty="0">
                <a:latin typeface="Arial"/>
                <a:cs typeface="Arial"/>
              </a:rPr>
              <a:t>1</a:t>
            </a:r>
            <a:endParaRPr sz="3002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63532" y="2304888"/>
            <a:ext cx="9226381" cy="24001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397AEC-CBED-AE44-AD72-09A49790AD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Корреляция Пирсона</a:t>
            </a:r>
          </a:p>
        </p:txBody>
      </p:sp>
    </p:spTree>
    <p:extLst>
      <p:ext uri="{BB962C8B-B14F-4D97-AF65-F5344CB8AC3E}">
        <p14:creationId xmlns:p14="http://schemas.microsoft.com/office/powerpoint/2010/main" val="2550618706"/>
      </p:ext>
    </p:extLst>
  </p:cSld>
  <p:clrMapOvr>
    <a:masterClrMapping/>
  </p:clrMapOvr>
</p:sld>
</file>

<file path=ppt/theme/theme1.xml><?xml version="1.0" encoding="utf-8"?>
<a:theme xmlns:a="http://schemas.openxmlformats.org/drawingml/2006/main" name="NP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L" id="{41BD5BED-808A-694C-BE08-1171E7828835}" vid="{F0B4AB3A-6122-7540-8088-1A84059ABE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NPL</Template>
  <TotalTime>391</TotalTime>
  <Words>1168</Words>
  <Application>Microsoft Macintosh PowerPoint</Application>
  <PresentationFormat>Widescreen</PresentationFormat>
  <Paragraphs>285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Cambria Math</vt:lpstr>
      <vt:lpstr>Helvetica</vt:lpstr>
      <vt:lpstr>Symbol</vt:lpstr>
      <vt:lpstr>Times New Roman</vt:lpstr>
      <vt:lpstr>NPL</vt:lpstr>
      <vt:lpstr>Коллаборативная фильтрация</vt:lpstr>
      <vt:lpstr>Как использовать эти данные?</vt:lpstr>
      <vt:lpstr>User-based Collaborative Filtering</vt:lpstr>
      <vt:lpstr>Item-based CF</vt:lpstr>
      <vt:lpstr>Матрица оценок</vt:lpstr>
      <vt:lpstr>User-based CF</vt:lpstr>
      <vt:lpstr>Что такое похожесть юзеров?</vt:lpstr>
      <vt:lpstr>Корреляция оценок!</vt:lpstr>
      <vt:lpstr>Корреляция Пирсона</vt:lpstr>
      <vt:lpstr>Пример</vt:lpstr>
      <vt:lpstr>Пример</vt:lpstr>
      <vt:lpstr>Пример</vt:lpstr>
      <vt:lpstr>Пример</vt:lpstr>
      <vt:lpstr>Пример</vt:lpstr>
      <vt:lpstr>Юзер с одинаковыми оценками</vt:lpstr>
      <vt:lpstr>Мало оценок в пересечении</vt:lpstr>
      <vt:lpstr>Мало оценок в пересечении</vt:lpstr>
      <vt:lpstr>Что дальше?</vt:lpstr>
      <vt:lpstr>Среднее по соседям с весами</vt:lpstr>
      <vt:lpstr>Учтем средний рейтинг!</vt:lpstr>
      <vt:lpstr>И поделим на отклонение!</vt:lpstr>
      <vt:lpstr>Может быть отрицательным!</vt:lpstr>
      <vt:lpstr>Сколько соседей брать?</vt:lpstr>
      <vt:lpstr>Пример предсказаний</vt:lpstr>
      <vt:lpstr>Проблемы user-based CF</vt:lpstr>
      <vt:lpstr>Прикинем на примере</vt:lpstr>
      <vt:lpstr>Прикинем на примере</vt:lpstr>
      <vt:lpstr>Item-based CF</vt:lpstr>
      <vt:lpstr>Похожесть товаров</vt:lpstr>
      <vt:lpstr>Косинусная мера</vt:lpstr>
      <vt:lpstr>Проблемка</vt:lpstr>
      <vt:lpstr>Adjusted cosine similarity</vt:lpstr>
      <vt:lpstr>И проблемы больше нет</vt:lpstr>
      <vt:lpstr>Плюсы item-based CF</vt:lpstr>
      <vt:lpstr>Item-item похожести в офлайне</vt:lpstr>
      <vt:lpstr>Считаем все числители на Spark</vt:lpstr>
      <vt:lpstr>В онлайне</vt:lpstr>
      <vt:lpstr>Неявный фидбек</vt:lpstr>
      <vt:lpstr>Резюме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Коллаборативная фильтрация</dc:title>
  <dc:creator>Andrey Zimovnov</dc:creator>
  <cp:lastModifiedBy>Зимовнов Андрей Вадимович</cp:lastModifiedBy>
  <cp:revision>60</cp:revision>
  <dcterms:created xsi:type="dcterms:W3CDTF">2018-11-04T18:17:29Z</dcterms:created>
  <dcterms:modified xsi:type="dcterms:W3CDTF">2020-11-17T16:20:30Z</dcterms:modified>
</cp:coreProperties>
</file>